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86"/>
  </p:handoutMasterIdLst>
  <p:sldIdLst>
    <p:sldId id="256" r:id="rId3"/>
    <p:sldId id="8810" r:id="rId4"/>
    <p:sldId id="8811" r:id="rId5"/>
    <p:sldId id="8812" r:id="rId6"/>
    <p:sldId id="8813" r:id="rId7"/>
    <p:sldId id="8814" r:id="rId9"/>
    <p:sldId id="8815" r:id="rId10"/>
    <p:sldId id="8816" r:id="rId11"/>
    <p:sldId id="8817" r:id="rId12"/>
    <p:sldId id="8818" r:id="rId13"/>
    <p:sldId id="8819" r:id="rId14"/>
    <p:sldId id="8820" r:id="rId15"/>
    <p:sldId id="8821" r:id="rId16"/>
    <p:sldId id="8822" r:id="rId17"/>
    <p:sldId id="8823" r:id="rId18"/>
    <p:sldId id="8824" r:id="rId19"/>
    <p:sldId id="8825" r:id="rId20"/>
    <p:sldId id="8826" r:id="rId21"/>
    <p:sldId id="8827" r:id="rId22"/>
    <p:sldId id="8828" r:id="rId23"/>
    <p:sldId id="8829" r:id="rId24"/>
    <p:sldId id="8830" r:id="rId25"/>
    <p:sldId id="8831" r:id="rId26"/>
    <p:sldId id="8832" r:id="rId27"/>
    <p:sldId id="8833" r:id="rId28"/>
    <p:sldId id="8834" r:id="rId29"/>
    <p:sldId id="8835" r:id="rId30"/>
    <p:sldId id="8836" r:id="rId31"/>
    <p:sldId id="8837" r:id="rId32"/>
    <p:sldId id="8838" r:id="rId33"/>
    <p:sldId id="8839" r:id="rId34"/>
    <p:sldId id="8840" r:id="rId35"/>
    <p:sldId id="8841" r:id="rId36"/>
    <p:sldId id="8842" r:id="rId37"/>
    <p:sldId id="8843" r:id="rId38"/>
    <p:sldId id="8844" r:id="rId39"/>
    <p:sldId id="8845" r:id="rId40"/>
    <p:sldId id="8846" r:id="rId41"/>
    <p:sldId id="8847" r:id="rId42"/>
    <p:sldId id="8848" r:id="rId43"/>
    <p:sldId id="8849" r:id="rId44"/>
    <p:sldId id="8850" r:id="rId45"/>
    <p:sldId id="8851" r:id="rId46"/>
    <p:sldId id="8852" r:id="rId47"/>
    <p:sldId id="8853" r:id="rId48"/>
    <p:sldId id="8854" r:id="rId49"/>
    <p:sldId id="8855" r:id="rId50"/>
    <p:sldId id="8856" r:id="rId51"/>
    <p:sldId id="8857" r:id="rId52"/>
    <p:sldId id="8858" r:id="rId53"/>
    <p:sldId id="8859" r:id="rId54"/>
    <p:sldId id="8860" r:id="rId55"/>
    <p:sldId id="8861" r:id="rId56"/>
    <p:sldId id="8862" r:id="rId57"/>
    <p:sldId id="8863" r:id="rId58"/>
    <p:sldId id="8864" r:id="rId59"/>
    <p:sldId id="8865" r:id="rId60"/>
    <p:sldId id="8866" r:id="rId61"/>
    <p:sldId id="8867" r:id="rId62"/>
    <p:sldId id="8868" r:id="rId63"/>
    <p:sldId id="8869" r:id="rId64"/>
    <p:sldId id="8870" r:id="rId65"/>
    <p:sldId id="8871" r:id="rId66"/>
    <p:sldId id="8872" r:id="rId67"/>
    <p:sldId id="8873" r:id="rId68"/>
    <p:sldId id="8874" r:id="rId69"/>
    <p:sldId id="8875" r:id="rId70"/>
    <p:sldId id="8876" r:id="rId71"/>
    <p:sldId id="8877" r:id="rId72"/>
    <p:sldId id="8878" r:id="rId73"/>
    <p:sldId id="8879" r:id="rId74"/>
    <p:sldId id="8880" r:id="rId75"/>
    <p:sldId id="8881" r:id="rId76"/>
    <p:sldId id="8882" r:id="rId77"/>
    <p:sldId id="8883" r:id="rId78"/>
    <p:sldId id="8884" r:id="rId79"/>
    <p:sldId id="8885" r:id="rId80"/>
    <p:sldId id="8886" r:id="rId81"/>
    <p:sldId id="8887" r:id="rId82"/>
    <p:sldId id="8888" r:id="rId83"/>
    <p:sldId id="8889" r:id="rId84"/>
    <p:sldId id="8890" r:id="rId8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71" d="100"/>
          <a:sy n="71" d="100"/>
        </p:scale>
        <p:origin x="69" y="7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p:txBody>
      </p:sp>
      <p:sp>
        <p:nvSpPr>
          <p:cNvPr id="119" name="Shape 11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endParaRPr lang="zh-CN" altLang="en-US"/>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endParaRPr lang="zh-CN" altLang="en-US"/>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p>
            <a:pPr lvl="0" eaLnBrk="1" hangingPunct="1"/>
            <a:fld id="{9A0DB2DC-4C9A-4742-B13C-FB6460FD3503}" type="slidenum">
              <a:rPr lang="en-US" altLang="zh-CN" dirty="0">
                <a:latin typeface="Calibri" panose="020F0502020204030204" charset="0"/>
                <a:ea typeface="宋体" panose="02010600030101010101" pitchFamily="2" charset="-122"/>
              </a:rPr>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fld>
            <a:endPar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p>
            <a:pPr lvl="0" eaLnBrk="1" hangingPunct="1"/>
            <a:fld id="{9A0DB2DC-4C9A-4742-B13C-FB6460FD3503}" type="slidenum">
              <a:rPr lang="en-US" altLang="zh-CN" dirty="0">
                <a:effectLst>
                  <a:outerShdw blurRad="38100" dist="38100" dir="2700000">
                    <a:srgbClr val="FFFFFF"/>
                  </a:outerShdw>
                </a:effectLst>
              </a:rPr>
            </a:fld>
            <a:endParaRPr lang="en-US" altLang="zh-CN" dirty="0">
              <a:effectLst>
                <a:outerShdw blurRad="38100" dist="38100" dir="2700000">
                  <a:srgbClr val="FFFFFF"/>
                </a:outerShdw>
              </a:effectLst>
            </a:endParaRPr>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endParaRPr lang="zh-CN" altLang="en-US"/>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endParaRPr lang="zh-CN" altLang="en-US"/>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endParaRPr lang="zh-CN" altLang="en-US"/>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endParaRPr lang="zh-CN" altLang="en-US"/>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5.pn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10.xml"/><Relationship Id="rId2" Type="http://schemas.openxmlformats.org/officeDocument/2006/relationships/image" Target="../media/image9.png"/><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13.wmf"/><Relationship Id="rId7" Type="http://schemas.openxmlformats.org/officeDocument/2006/relationships/oleObject" Target="../embeddings/oleObject4.bin"/><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1.wmf"/><Relationship Id="rId3" Type="http://schemas.openxmlformats.org/officeDocument/2006/relationships/oleObject" Target="../embeddings/oleObject2.bin"/><Relationship Id="rId2" Type="http://schemas.openxmlformats.org/officeDocument/2006/relationships/image" Target="../media/image10.wmf"/><Relationship Id="rId12" Type="http://schemas.openxmlformats.org/officeDocument/2006/relationships/notesSlide" Target="../notesSlides/notesSlide8.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tags" Target="../tags/tag12.x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2.wmf"/><Relationship Id="rId3" Type="http://schemas.openxmlformats.org/officeDocument/2006/relationships/oleObject" Target="../embeddings/oleObject6.bin"/><Relationship Id="rId2" Type="http://schemas.openxmlformats.org/officeDocument/2006/relationships/image" Target="../media/image14.wmf"/><Relationship Id="rId10" Type="http://schemas.openxmlformats.org/officeDocument/2006/relationships/notesSlide" Target="../notesSlides/notesSlide9.xml"/><Relationship Id="rId1"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15.wmf"/><Relationship Id="rId1"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16.wmf"/><Relationship Id="rId1"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oleObject" Target="../embeddings/oleObject13.bin"/><Relationship Id="rId7" Type="http://schemas.openxmlformats.org/officeDocument/2006/relationships/image" Target="../media/image29.wmf"/><Relationship Id="rId6" Type="http://schemas.openxmlformats.org/officeDocument/2006/relationships/oleObject" Target="../embeddings/oleObject12.bin"/><Relationship Id="rId5" Type="http://schemas.openxmlformats.org/officeDocument/2006/relationships/image" Target="../media/image28.wmf"/><Relationship Id="rId4" Type="http://schemas.openxmlformats.org/officeDocument/2006/relationships/oleObject" Target="../embeddings/oleObject11.bin"/><Relationship Id="rId3" Type="http://schemas.openxmlformats.org/officeDocument/2006/relationships/image" Target="../media/image27.wmf"/><Relationship Id="rId2" Type="http://schemas.openxmlformats.org/officeDocument/2006/relationships/oleObject" Target="../embeddings/oleObject10.bin"/><Relationship Id="rId15" Type="http://schemas.openxmlformats.org/officeDocument/2006/relationships/notesSlide" Target="../notesSlides/notesSlide24.xml"/><Relationship Id="rId14" Type="http://schemas.openxmlformats.org/officeDocument/2006/relationships/vmlDrawing" Target="../drawings/vmlDrawing5.vml"/><Relationship Id="rId13" Type="http://schemas.openxmlformats.org/officeDocument/2006/relationships/slideLayout" Target="../slideLayouts/slideLayout2.xml"/><Relationship Id="rId12" Type="http://schemas.openxmlformats.org/officeDocument/2006/relationships/tags" Target="../tags/tag27.xml"/><Relationship Id="rId11" Type="http://schemas.openxmlformats.org/officeDocument/2006/relationships/image" Target="../media/image30.wmf"/><Relationship Id="rId10" Type="http://schemas.openxmlformats.org/officeDocument/2006/relationships/oleObject" Target="../embeddings/oleObject15.bin"/><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tags" Target="../tags/tag29.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tags" Target="../tags/tag36.xml"/><Relationship Id="rId2" Type="http://schemas.openxmlformats.org/officeDocument/2006/relationships/image" Target="../media/image40.png"/><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tags" Target="../tags/tag37.xml"/><Relationship Id="rId2" Type="http://schemas.openxmlformats.org/officeDocument/2006/relationships/image" Target="../media/image42.png"/><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tags" Target="../tags/tag38.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tags" Target="../tags/tag39.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tags" Target="../tags/tag43.xml"/><Relationship Id="rId2" Type="http://schemas.openxmlformats.org/officeDocument/2006/relationships/image" Target="../media/image51.png"/><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tags" Target="../tags/tag44.xml"/><Relationship Id="rId2" Type="http://schemas.openxmlformats.org/officeDocument/2006/relationships/image" Target="../media/image53.png"/><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tags" Target="../tags/tag47.xml"/><Relationship Id="rId2" Type="http://schemas.openxmlformats.org/officeDocument/2006/relationships/image" Target="../media/image9.png"/><Relationship Id="rId1" Type="http://schemas.openxmlformats.org/officeDocument/2006/relationships/tags" Target="../tags/tag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4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50.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7.xml"/><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tags" Target="../tags/tag57.xml"/><Relationship Id="rId2" Type="http://schemas.openxmlformats.org/officeDocument/2006/relationships/image" Target="../media/image59.png"/><Relationship Id="rId1" Type="http://schemas.openxmlformats.org/officeDocument/2006/relationships/tags" Target="../tags/tag56.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image" Target="../media/image62.wmf"/><Relationship Id="rId5" Type="http://schemas.openxmlformats.org/officeDocument/2006/relationships/oleObject" Target="../embeddings/oleObject18.bin"/><Relationship Id="rId4" Type="http://schemas.openxmlformats.org/officeDocument/2006/relationships/image" Target="../media/image61.wmf"/><Relationship Id="rId3" Type="http://schemas.openxmlformats.org/officeDocument/2006/relationships/oleObject" Target="../embeddings/oleObject17.bin"/><Relationship Id="rId2" Type="http://schemas.openxmlformats.org/officeDocument/2006/relationships/image" Target="../media/image60.wmf"/><Relationship Id="rId11" Type="http://schemas.openxmlformats.org/officeDocument/2006/relationships/notesSlide" Target="../notesSlides/notesSlide45.xml"/><Relationship Id="rId10" Type="http://schemas.openxmlformats.org/officeDocument/2006/relationships/vmlDrawing" Target="../drawings/vmlDrawing6.vml"/><Relationship Id="rId1" Type="http://schemas.openxmlformats.org/officeDocument/2006/relationships/oleObject" Target="../embeddings/oleObject16.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57.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564515" y="1122045"/>
            <a:ext cx="3861435" cy="2387600"/>
          </a:xfrm>
          <a:prstGeom prst="rect">
            <a:avLst/>
          </a:prstGeom>
        </p:spPr>
        <p:txBody>
          <a:bodyPr>
            <a:normAutofit/>
          </a:bodyPr>
          <a:lstStyle/>
          <a:p>
            <a:pPr algn="l">
              <a:defRPr sz="4100">
                <a:solidFill>
                  <a:srgbClr val="C00000"/>
                </a:solidFill>
              </a:defRPr>
            </a:pPr>
            <a:r>
              <a:rPr lang="zh-CN" sz="3800" dirty="0">
                <a:latin typeface="Calibri Light" panose="020F0302020204030204" charset="0"/>
                <a:ea typeface="宋体" panose="02010600030101010101" pitchFamily="2" charset="-122"/>
                <a:cs typeface="Calibri Light" panose="020F0302020204030204" charset="0"/>
                <a:sym typeface="+mn-ea"/>
              </a:rPr>
              <a:t>时间序列分析</a:t>
            </a:r>
            <a:br>
              <a:rPr lang="zh-CN" sz="3800">
                <a:ea typeface="宋体" panose="02010600030101010101" pitchFamily="2" charset="-122"/>
                <a:sym typeface="+mn-ea"/>
              </a:rPr>
            </a:br>
            <a:r>
              <a:rPr sz="3800" dirty="0">
                <a:sym typeface="+mn-ea"/>
              </a:rPr>
              <a:t>Lesson-</a:t>
            </a:r>
            <a:r>
              <a:rPr lang="en-US" altLang="zh-CN" sz="3800" dirty="0">
                <a:sym typeface="+mn-ea"/>
              </a:rPr>
              <a:t>08</a:t>
            </a: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endParaRPr dirty="0"/>
          </a:p>
          <a:p>
            <a:pPr algn="l">
              <a:defRPr sz="1800"/>
            </a:pPr>
            <a:r>
              <a:rPr dirty="0"/>
              <a:t>20</a:t>
            </a:r>
            <a:r>
              <a:rPr lang="en-US" dirty="0"/>
              <a:t>20</a:t>
            </a:r>
            <a:r>
              <a:rPr dirty="0"/>
              <a:t>.</a:t>
            </a:r>
            <a:r>
              <a:rPr lang="en-US" altLang="zh-CN" dirty="0"/>
              <a:t>10</a:t>
            </a:r>
            <a:endParaRPr dirty="0"/>
          </a:p>
        </p:txBody>
      </p:sp>
      <p:pic>
        <p:nvPicPr>
          <p:cNvPr id="123" name="Picture 6" descr="Picture 6"/>
          <p:cNvPicPr>
            <a:picLocks noChangeAspect="1"/>
          </p:cNvPicPr>
          <p:nvPr/>
        </p:nvPicPr>
        <p:blipFill>
          <a:blip r:embed="rId1"/>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2"/>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3"/>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4"/>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5"/>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6"/>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sym typeface="+mn-ea"/>
              </a:rPr>
              <a:t>时间序列工具（statsmodels）</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statsmodels</a:t>
            </a:r>
            <a:r>
              <a:rPr lang="zh-CN" altLang="en-US" sz="1600" dirty="0">
                <a:ea typeface="宋体" panose="02010600030101010101" pitchFamily="2" charset="-122"/>
                <a:sym typeface="+mn-ea"/>
              </a:rPr>
              <a:t>工具</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statsmodels</a:t>
            </a:r>
            <a:r>
              <a:rPr lang="zh-CN" sz="1600" dirty="0">
                <a:ea typeface="宋体" panose="02010600030101010101" pitchFamily="2" charset="-122"/>
                <a:sym typeface="+mn-ea"/>
              </a:rPr>
              <a:t>工具包提供统计计算，包括描述性统计以及统计模型的估计和推断</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statsmodels主要包括如下子模块：</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回归模型：线性回归，广义线性模型，线性混合效应模</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方差分析（ANOVA）</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时间序列分析：AR，ARMA，ARIMA等</a:t>
            </a:r>
            <a:endParaRPr lang="zh-CN" sz="1600" dirty="0">
              <a:ea typeface="宋体" panose="02010600030101010101" pitchFamily="2" charset="-122"/>
              <a:sym typeface="+mn-ea"/>
            </a:endParaRPr>
          </a:p>
        </p:txBody>
      </p:sp>
    </p:spTree>
    <p:custDataLst>
      <p:tags r:id="rId1"/>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sym typeface="+mn-ea"/>
              </a:rPr>
              <a:t>时间序列工具（statsmodels）</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25222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import statsmodels.api as sm</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数据加载</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 = pd.read_csv('shanghai_index_1990_12_19_to_2019_12_11.csv', usecols=['Timestamp', 'Price'])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data.Timestamp = pd.to_datetime(data.Timestamp)</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 = data.set_index('Timestamp')</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data['Price'] = data['Price'].apply(pd.to_numeric, errors='ignore')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进行线性插补缺漏值</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data.Price.interpolate(inplace=True)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返回三个部分 trend（趋势），seasonal（季节性）和residual (残留)</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result = sm.tsa.seasonal_decompose(data.Price, freq=288)</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result.plot()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plt.show()</a:t>
            </a:r>
            <a:endParaRPr sz="1400" dirty="0">
              <a:ea typeface="宋体" panose="02010600030101010101" pitchFamily="2" charset="-122"/>
              <a:sym typeface="+mn-ea"/>
            </a:endParaRPr>
          </a:p>
        </p:txBody>
      </p:sp>
      <p:pic>
        <p:nvPicPr>
          <p:cNvPr id="3" name="图片 2"/>
          <p:cNvPicPr>
            <a:picLocks noChangeAspect="1"/>
          </p:cNvPicPr>
          <p:nvPr>
            <p:custDataLst>
              <p:tags r:id="rId1"/>
            </p:custDataLst>
          </p:nvPr>
        </p:nvPicPr>
        <p:blipFill>
          <a:blip r:embed="rId2"/>
          <a:stretch>
            <a:fillRect/>
          </a:stretch>
        </p:blipFill>
        <p:spPr>
          <a:xfrm>
            <a:off x="5880100" y="2023745"/>
            <a:ext cx="5951220" cy="4324350"/>
          </a:xfrm>
          <a:prstGeom prst="rect">
            <a:avLst/>
          </a:prstGeom>
        </p:spPr>
      </p:pic>
    </p:spTree>
    <p:custDataLst>
      <p:tags r:id="rId3"/>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AR</a:t>
            </a:r>
            <a:r>
              <a:rPr lang="zh-CN" altLang="en-US" sz="1600" dirty="0">
                <a:ea typeface="宋体" panose="02010600030101010101" pitchFamily="2" charset="-122"/>
                <a:sym typeface="+mn-ea"/>
              </a:rPr>
              <a:t>模型</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Auto Regressive，中文叫自回归模型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认为过去若干时刻的点通过线性组合，再加上白噪声就可以预测未来某个时刻的点</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日常生活环境中就存在白噪声，在数据挖掘的过程中，可以把它理解为一个期望为0，方差为常数的纯随机过程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AR模型存在一个阶数</a:t>
            </a:r>
            <a:r>
              <a:rPr lang="en-US" altLang="zh-CN" sz="1600" dirty="0">
                <a:ea typeface="宋体" panose="02010600030101010101" pitchFamily="2" charset="-122"/>
                <a:sym typeface="+mn-ea"/>
              </a:rPr>
              <a:t>p</a:t>
            </a:r>
            <a:r>
              <a:rPr sz="1600" dirty="0">
                <a:ea typeface="宋体" panose="02010600030101010101" pitchFamily="2" charset="-122"/>
                <a:sym typeface="+mn-ea"/>
              </a:rPr>
              <a:t>，称为AR(p)模型，也叫作p阶自回归模型。指的是通过这个时刻点的前p个点，通过线性组合再加上白噪声来预测当前时刻点的值</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5" name="对象 -2147482616"/>
          <p:cNvGraphicFramePr>
            <a:graphicFrameLocks noChangeAspect="1"/>
          </p:cNvGraphicFramePr>
          <p:nvPr/>
        </p:nvGraphicFramePr>
        <p:xfrm>
          <a:off x="6882448" y="2906078"/>
          <a:ext cx="4214495" cy="486410"/>
        </p:xfrm>
        <a:graphic>
          <a:graphicData uri="http://schemas.openxmlformats.org/presentationml/2006/ole">
            <mc:AlternateContent xmlns:mc="http://schemas.openxmlformats.org/markup-compatibility/2006">
              <mc:Choice xmlns:v="urn:schemas-microsoft-com:vml" Requires="v">
                <p:oleObj spid="_x0000_s7" name="" r:id="rId1" imgW="2120900" imgH="241300" progId="Equation.KSEE3">
                  <p:embed/>
                </p:oleObj>
              </mc:Choice>
              <mc:Fallback>
                <p:oleObj name="" r:id="rId1" imgW="2120900" imgH="241300" progId="Equation.KSEE3">
                  <p:embed/>
                  <p:pic>
                    <p:nvPicPr>
                      <p:cNvPr id="0" name="图片 3075"/>
                      <p:cNvPicPr/>
                      <p:nvPr/>
                    </p:nvPicPr>
                    <p:blipFill>
                      <a:blip r:embed="rId2"/>
                      <a:stretch>
                        <a:fillRect/>
                      </a:stretch>
                    </p:blipFill>
                    <p:spPr>
                      <a:xfrm>
                        <a:off x="6882448" y="2906078"/>
                        <a:ext cx="4214495" cy="486410"/>
                      </a:xfrm>
                      <a:prstGeom prst="rect">
                        <a:avLst/>
                      </a:prstGeom>
                      <a:noFill/>
                      <a:ln w="38100">
                        <a:noFill/>
                        <a:miter/>
                      </a:ln>
                    </p:spPr>
                  </p:pic>
                </p:oleObj>
              </mc:Fallback>
            </mc:AlternateContent>
          </a:graphicData>
        </a:graphic>
      </p:graphicFrame>
      <p:sp>
        <p:nvSpPr>
          <p:cNvPr id="4" name="Content Placeholder 2"/>
          <p:cNvSpPr txBox="1">
            <a:spLocks noGrp="1"/>
          </p:cNvSpPr>
          <p:nvPr/>
        </p:nvSpPr>
        <p:spPr>
          <a:xfrm>
            <a:off x="6186170" y="1770380"/>
            <a:ext cx="5414645" cy="113601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600">
                <a:sym typeface="Calibri" panose="020F0502020204030204"/>
              </a:rPr>
              <a:t>AR是线性时间序列分析模型中最简单的模型，通过前面部分的数据与后面部分的数据之间的相关关系来建立回归方程：</a:t>
            </a:r>
            <a:endParaRPr lang="zh-CN" altLang="en-US" sz="1600">
              <a:sym typeface="Calibri" panose="020F0502020204030204"/>
            </a:endParaRPr>
          </a:p>
          <a:p>
            <a:pPr>
              <a:lnSpc>
                <a:spcPct val="150000"/>
              </a:lnSpc>
            </a:pP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AR(p)</a:t>
            </a:r>
            <a:r>
              <a:rPr lang="zh-CN" sz="1600" dirty="0">
                <a:ea typeface="宋体" panose="02010600030101010101" pitchFamily="2" charset="-122"/>
                <a:sym typeface="+mn-ea"/>
              </a:rPr>
              <a:t>，表示</a:t>
            </a:r>
            <a:r>
              <a:rPr sz="1600" dirty="0">
                <a:ea typeface="宋体" panose="02010600030101010101" pitchFamily="2" charset="-122"/>
                <a:sym typeface="+mn-ea"/>
              </a:rPr>
              <a:t>p阶的自回归过程，     </a:t>
            </a:r>
            <a:r>
              <a:rPr lang="zh-CN" sz="1600" dirty="0">
                <a:ea typeface="宋体" panose="02010600030101010101" pitchFamily="2" charset="-122"/>
                <a:sym typeface="+mn-ea"/>
              </a:rPr>
              <a:t>为</a:t>
            </a:r>
            <a:r>
              <a:rPr sz="1600" dirty="0">
                <a:ea typeface="宋体" panose="02010600030101010101" pitchFamily="2" charset="-122"/>
                <a:sym typeface="+mn-ea"/>
              </a:rPr>
              <a:t>自回归系数</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     表示白噪声，是时间序列中的数值的随机波动</a:t>
            </a:r>
            <a:r>
              <a:rPr lang="zh-CN" sz="1600" dirty="0">
                <a:ea typeface="宋体" panose="02010600030101010101" pitchFamily="2" charset="-122"/>
                <a:sym typeface="+mn-ea"/>
              </a:rPr>
              <a:t>。</a:t>
            </a:r>
            <a:r>
              <a:rPr sz="1600" dirty="0">
                <a:ea typeface="宋体" panose="02010600030101010101" pitchFamily="2" charset="-122"/>
                <a:sym typeface="+mn-ea"/>
              </a:rPr>
              <a:t>这些波动会相互抵消，</a:t>
            </a:r>
            <a:r>
              <a:rPr lang="zh-CN" sz="1600" dirty="0">
                <a:ea typeface="宋体" panose="02010600030101010101" pitchFamily="2" charset="-122"/>
                <a:sym typeface="+mn-ea"/>
              </a:rPr>
              <a:t>即</a:t>
            </a:r>
            <a:r>
              <a:rPr lang="zh-CN" sz="1600" dirty="0">
                <a:ea typeface="宋体" panose="02010600030101010101" pitchFamily="2" charset="-122"/>
                <a:sym typeface="+mn-ea"/>
              </a:rPr>
              <a:t>累计为</a:t>
            </a:r>
            <a:r>
              <a:rPr sz="1600" dirty="0">
                <a:ea typeface="宋体" panose="02010600030101010101" pitchFamily="2" charset="-122"/>
                <a:sym typeface="+mn-ea"/>
              </a:rPr>
              <a:t>0</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如果只有</a:t>
            </a:r>
            <a:r>
              <a:rPr lang="en-US" altLang="zh-CN" sz="1600" dirty="0">
                <a:ea typeface="宋体" panose="02010600030101010101" pitchFamily="2" charset="-122"/>
                <a:sym typeface="+mn-ea"/>
              </a:rPr>
              <a:t>一个时间记录点时，</a:t>
            </a:r>
            <a:r>
              <a:rPr lang="zh-CN" altLang="en-US" sz="1600" dirty="0">
                <a:ea typeface="宋体" panose="02010600030101010101" pitchFamily="2" charset="-122"/>
                <a:sym typeface="+mn-ea"/>
              </a:rPr>
              <a:t>则为</a:t>
            </a:r>
            <a:r>
              <a:rPr lang="en-US" altLang="zh-CN" sz="1600" dirty="0">
                <a:ea typeface="宋体" panose="02010600030101010101" pitchFamily="2" charset="-122"/>
                <a:sym typeface="+mn-ea"/>
              </a:rPr>
              <a:t>AR(1)</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即</a:t>
            </a:r>
            <a:r>
              <a:rPr lang="en-US" altLang="zh-CN" sz="1600" dirty="0">
                <a:ea typeface="宋体" panose="02010600030101010101" pitchFamily="2" charset="-122"/>
                <a:sym typeface="+mn-ea"/>
              </a:rPr>
              <a:t>一阶自回归过程</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p:txBody>
      </p:sp>
      <p:graphicFrame>
        <p:nvGraphicFramePr>
          <p:cNvPr id="6" name="对象 -2147482616"/>
          <p:cNvGraphicFramePr>
            <a:graphicFrameLocks noChangeAspect="1"/>
          </p:cNvGraphicFramePr>
          <p:nvPr/>
        </p:nvGraphicFramePr>
        <p:xfrm>
          <a:off x="6185853" y="3975418"/>
          <a:ext cx="302895" cy="461010"/>
        </p:xfrm>
        <a:graphic>
          <a:graphicData uri="http://schemas.openxmlformats.org/presentationml/2006/ole">
            <mc:AlternateContent xmlns:mc="http://schemas.openxmlformats.org/markup-compatibility/2006">
              <mc:Choice xmlns:v="urn:schemas-microsoft-com:vml" Requires="v">
                <p:oleObj spid="_x0000_s8" name="" r:id="rId3" imgW="152400" imgH="228600" progId="Equation.KSEE3">
                  <p:embed/>
                </p:oleObj>
              </mc:Choice>
              <mc:Fallback>
                <p:oleObj name="" r:id="rId3" imgW="152400" imgH="228600" progId="Equation.KSEE3">
                  <p:embed/>
                  <p:pic>
                    <p:nvPicPr>
                      <p:cNvPr id="0" name="图片 3075"/>
                      <p:cNvPicPr/>
                      <p:nvPr/>
                    </p:nvPicPr>
                    <p:blipFill>
                      <a:blip r:embed="rId4"/>
                      <a:stretch>
                        <a:fillRect/>
                      </a:stretch>
                    </p:blipFill>
                    <p:spPr>
                      <a:xfrm>
                        <a:off x="6185853" y="3975418"/>
                        <a:ext cx="302895" cy="461010"/>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8988743" y="3487738"/>
          <a:ext cx="328295" cy="487680"/>
        </p:xfrm>
        <a:graphic>
          <a:graphicData uri="http://schemas.openxmlformats.org/presentationml/2006/ole">
            <mc:AlternateContent xmlns:mc="http://schemas.openxmlformats.org/markup-compatibility/2006">
              <mc:Choice xmlns:v="urn:schemas-microsoft-com:vml" Requires="v">
                <p:oleObj spid="_x0000_s10" name="" r:id="rId5" imgW="165100" imgH="241300" progId="Equation.KSEE3">
                  <p:embed/>
                </p:oleObj>
              </mc:Choice>
              <mc:Fallback>
                <p:oleObj name="" r:id="rId5" imgW="165100" imgH="241300" progId="Equation.KSEE3">
                  <p:embed/>
                  <p:pic>
                    <p:nvPicPr>
                      <p:cNvPr id="0" name="图片 3075"/>
                      <p:cNvPicPr/>
                      <p:nvPr/>
                    </p:nvPicPr>
                    <p:blipFill>
                      <a:blip r:embed="rId6"/>
                      <a:stretch>
                        <a:fillRect/>
                      </a:stretch>
                    </p:blipFill>
                    <p:spPr>
                      <a:xfrm>
                        <a:off x="8988743" y="3487738"/>
                        <a:ext cx="328295" cy="487680"/>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7575233" y="5391468"/>
          <a:ext cx="1741805" cy="461010"/>
        </p:xfrm>
        <a:graphic>
          <a:graphicData uri="http://schemas.openxmlformats.org/presentationml/2006/ole">
            <mc:AlternateContent xmlns:mc="http://schemas.openxmlformats.org/markup-compatibility/2006">
              <mc:Choice xmlns:v="urn:schemas-microsoft-com:vml" Requires="v">
                <p:oleObj spid="_x0000_s13" name="" r:id="rId7" imgW="876300" imgH="228600" progId="Equation.KSEE3">
                  <p:embed/>
                </p:oleObj>
              </mc:Choice>
              <mc:Fallback>
                <p:oleObj name="" r:id="rId7" imgW="876300" imgH="228600" progId="Equation.KSEE3">
                  <p:embed/>
                  <p:pic>
                    <p:nvPicPr>
                      <p:cNvPr id="0" name="图片 3075"/>
                      <p:cNvPicPr/>
                      <p:nvPr/>
                    </p:nvPicPr>
                    <p:blipFill>
                      <a:blip r:embed="rId8"/>
                      <a:stretch>
                        <a:fillRect/>
                      </a:stretch>
                    </p:blipFill>
                    <p:spPr>
                      <a:xfrm>
                        <a:off x="7575233" y="5391468"/>
                        <a:ext cx="1741805" cy="461010"/>
                      </a:xfrm>
                      <a:prstGeom prst="rect">
                        <a:avLst/>
                      </a:prstGeom>
                      <a:noFill/>
                      <a:ln w="38100">
                        <a:noFill/>
                        <a:miter/>
                      </a:ln>
                    </p:spPr>
                  </p:pic>
                </p:oleObj>
              </mc:Fallback>
            </mc:AlternateContent>
          </a:graphicData>
        </a:graphic>
      </p:graphicFrame>
    </p:spTree>
    <p:custDataLst>
      <p:tags r:id="rId9"/>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MA</a:t>
            </a:r>
            <a:r>
              <a:rPr lang="zh-CN" altLang="en-US" sz="1600" dirty="0">
                <a:ea typeface="宋体" panose="02010600030101010101" pitchFamily="2" charset="-122"/>
                <a:sym typeface="+mn-ea"/>
              </a:rPr>
              <a:t>模型</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Moving Average，中文叫做滑动平均模型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与AR模型大同小异，AR模型是历史时序值的线性组合，MA是通过历史白噪声进行线性组合来影响当前时刻点</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MA</a:t>
            </a:r>
            <a:r>
              <a:rPr sz="1600" dirty="0">
                <a:ea typeface="宋体" panose="02010600030101010101" pitchFamily="2" charset="-122"/>
                <a:sym typeface="+mn-ea"/>
              </a:rPr>
              <a:t>模型中的历史白噪声是通过影响历史时序值，从而间接影响到当前时刻点的预测值</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MA模型存在一个阶数</a:t>
            </a:r>
            <a:r>
              <a:rPr lang="en-US" sz="1600" dirty="0">
                <a:ea typeface="宋体" panose="02010600030101010101" pitchFamily="2" charset="-122"/>
                <a:sym typeface="+mn-ea"/>
              </a:rPr>
              <a:t>q</a:t>
            </a:r>
            <a:r>
              <a:rPr sz="1600" dirty="0">
                <a:ea typeface="宋体" panose="02010600030101010101" pitchFamily="2" charset="-122"/>
                <a:sym typeface="+mn-ea"/>
              </a:rPr>
              <a:t>，称为MA(q)模型，也叫作q阶移动平均模型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AR和MA模型都存在阶数，在AR模型中，用p表示，在MA模型中用q表示，这两个模型大同小异，与AR模型不同的是MA模型是历史白噪声的线性组合</a:t>
            </a:r>
            <a:endParaRPr sz="1600" dirty="0">
              <a:ea typeface="宋体" panose="02010600030101010101" pitchFamily="2" charset="-122"/>
              <a:sym typeface="+mn-ea"/>
            </a:endParaRPr>
          </a:p>
        </p:txBody>
      </p:sp>
      <p:graphicFrame>
        <p:nvGraphicFramePr>
          <p:cNvPr id="5" name="对象 -2147482616"/>
          <p:cNvGraphicFramePr>
            <a:graphicFrameLocks noChangeAspect="1"/>
          </p:cNvGraphicFramePr>
          <p:nvPr/>
        </p:nvGraphicFramePr>
        <p:xfrm>
          <a:off x="6575426" y="2618423"/>
          <a:ext cx="4189730" cy="486410"/>
        </p:xfrm>
        <a:graphic>
          <a:graphicData uri="http://schemas.openxmlformats.org/presentationml/2006/ole">
            <mc:AlternateContent xmlns:mc="http://schemas.openxmlformats.org/markup-compatibility/2006">
              <mc:Choice xmlns:v="urn:schemas-microsoft-com:vml" Requires="v">
                <p:oleObj spid="_x0000_s7" name="" r:id="rId1" imgW="2108200" imgH="241300" progId="Equation.KSEE3">
                  <p:embed/>
                </p:oleObj>
              </mc:Choice>
              <mc:Fallback>
                <p:oleObj name="" r:id="rId1" imgW="2108200" imgH="241300" progId="Equation.KSEE3">
                  <p:embed/>
                  <p:pic>
                    <p:nvPicPr>
                      <p:cNvPr id="0" name="图片 3075"/>
                      <p:cNvPicPr/>
                      <p:nvPr/>
                    </p:nvPicPr>
                    <p:blipFill>
                      <a:blip r:embed="rId2"/>
                      <a:stretch>
                        <a:fillRect/>
                      </a:stretch>
                    </p:blipFill>
                    <p:spPr>
                      <a:xfrm>
                        <a:off x="6575426" y="2618423"/>
                        <a:ext cx="4189730" cy="486410"/>
                      </a:xfrm>
                      <a:prstGeom prst="rect">
                        <a:avLst/>
                      </a:prstGeom>
                      <a:noFill/>
                      <a:ln w="38100">
                        <a:noFill/>
                        <a:miter/>
                      </a:ln>
                    </p:spPr>
                  </p:pic>
                </p:oleObj>
              </mc:Fallback>
            </mc:AlternateContent>
          </a:graphicData>
        </a:graphic>
      </p:graphicFrame>
      <p:sp>
        <p:nvSpPr>
          <p:cNvPr id="4" name="Content Placeholder 2"/>
          <p:cNvSpPr txBox="1">
            <a:spLocks noGrp="1"/>
          </p:cNvSpPr>
          <p:nvPr/>
        </p:nvSpPr>
        <p:spPr>
          <a:xfrm>
            <a:off x="6186170" y="1770380"/>
            <a:ext cx="5414645" cy="4688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a:sym typeface="Calibri" panose="020F0502020204030204"/>
              </a:rPr>
              <a:t>MA</a:t>
            </a:r>
            <a:r>
              <a:rPr lang="zh-CN" altLang="en-US" sz="1600">
                <a:ea typeface="宋体" panose="02010600030101010101" pitchFamily="2" charset="-122"/>
                <a:sym typeface="Calibri" panose="020F0502020204030204"/>
              </a:rPr>
              <a:t>模型，</a:t>
            </a:r>
            <a:r>
              <a:rPr lang="zh-CN" altLang="en-US" sz="1600">
                <a:sym typeface="Calibri" panose="020F0502020204030204"/>
              </a:rPr>
              <a:t>通过前面</a:t>
            </a:r>
            <a:r>
              <a:rPr lang="zh-CN" altLang="en-US" sz="1600">
                <a:sym typeface="Calibri" panose="020F0502020204030204"/>
              </a:rPr>
              <a:t>通过将一段时间序列中白噪声序列进行加权和，可以得到移动平均方程：</a:t>
            </a:r>
            <a:endParaRPr lang="zh-CN" altLang="en-US" sz="1600">
              <a:sym typeface="Calibri" panose="020F0502020204030204"/>
            </a:endParaRPr>
          </a:p>
          <a:p>
            <a:pPr>
              <a:lnSpc>
                <a:spcPct val="150000"/>
              </a:lnSpc>
            </a:pPr>
            <a:endParaRPr lang="zh-CN" altLang="en-US" sz="1600">
              <a:sym typeface="Calibri" panose="020F0502020204030204"/>
            </a:endParaRPr>
          </a:p>
          <a:p>
            <a:pPr>
              <a:lnSpc>
                <a:spcPct val="150000"/>
              </a:lnSpc>
            </a:pPr>
            <a:r>
              <a:rPr lang="zh-CN" altLang="en-US" sz="1600">
                <a:sym typeface="Calibri" panose="020F0502020204030204"/>
              </a:rPr>
              <a:t>MA(q)表示</a:t>
            </a:r>
            <a:r>
              <a:rPr lang="zh-CN" altLang="en-US" sz="1600">
                <a:sym typeface="Calibri" panose="020F0502020204030204"/>
              </a:rPr>
              <a:t>q阶移动平均过程，   为移动回归系数，        为不同时间点的白噪声</a:t>
            </a:r>
            <a:endParaRPr lang="zh-CN" altLang="en-US" sz="1600">
              <a:sym typeface="Calibri" panose="020F0502020204030204"/>
            </a:endParaRPr>
          </a:p>
          <a:p>
            <a:pPr>
              <a:lnSpc>
                <a:spcPct val="150000"/>
              </a:lnSpc>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Xt 为第t天的股票价格，而</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U</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t为第t天的新闻影响，当天的股票价格受当天的新闻影响，也受昨天的新闻影响（但影响力要弱些，所以要乘上系数）</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a:lnSpc>
                <a:spcPct val="150000"/>
              </a:lnSpc>
            </a:pPr>
            <a:endParaRPr lang="zh-CN" altLang="en-US" sz="1600" dirty="0">
              <a:ea typeface="宋体" panose="02010600030101010101" pitchFamily="2" charset="-122"/>
              <a:sym typeface="+mn-ea"/>
            </a:endParaRPr>
          </a:p>
        </p:txBody>
      </p:sp>
      <p:graphicFrame>
        <p:nvGraphicFramePr>
          <p:cNvPr id="6" name="对象 -2147482616"/>
          <p:cNvGraphicFramePr>
            <a:graphicFrameLocks noChangeAspect="1"/>
          </p:cNvGraphicFramePr>
          <p:nvPr/>
        </p:nvGraphicFramePr>
        <p:xfrm>
          <a:off x="9037638" y="3127693"/>
          <a:ext cx="328295" cy="487680"/>
        </p:xfrm>
        <a:graphic>
          <a:graphicData uri="http://schemas.openxmlformats.org/presentationml/2006/ole">
            <mc:AlternateContent xmlns:mc="http://schemas.openxmlformats.org/markup-compatibility/2006">
              <mc:Choice xmlns:v="urn:schemas-microsoft-com:vml" Requires="v">
                <p:oleObj spid="_x0000_s8" name="" r:id="rId3" imgW="165100" imgH="241300" progId="Equation.KSEE3">
                  <p:embed/>
                </p:oleObj>
              </mc:Choice>
              <mc:Fallback>
                <p:oleObj name="" r:id="rId3" imgW="165100" imgH="241300" progId="Equation.KSEE3">
                  <p:embed/>
                  <p:pic>
                    <p:nvPicPr>
                      <p:cNvPr id="0" name="图片 3075"/>
                      <p:cNvPicPr/>
                      <p:nvPr/>
                    </p:nvPicPr>
                    <p:blipFill>
                      <a:blip r:embed="rId4"/>
                      <a:stretch>
                        <a:fillRect/>
                      </a:stretch>
                    </p:blipFill>
                    <p:spPr>
                      <a:xfrm>
                        <a:off x="9037638" y="3127693"/>
                        <a:ext cx="328295" cy="487680"/>
                      </a:xfrm>
                      <a:prstGeom prst="rect">
                        <a:avLst/>
                      </a:prstGeom>
                      <a:noFill/>
                      <a:ln w="38100">
                        <a:noFill/>
                        <a:miter/>
                      </a:ln>
                    </p:spPr>
                  </p:pic>
                </p:oleObj>
              </mc:Fallback>
            </mc:AlternateContent>
          </a:graphicData>
        </a:graphic>
      </p:graphicFrame>
      <p:graphicFrame>
        <p:nvGraphicFramePr>
          <p:cNvPr id="11" name="对象 -2147482616"/>
          <p:cNvGraphicFramePr>
            <a:graphicFrameLocks noChangeAspect="1"/>
          </p:cNvGraphicFramePr>
          <p:nvPr/>
        </p:nvGraphicFramePr>
        <p:xfrm>
          <a:off x="10919143" y="3127693"/>
          <a:ext cx="302895" cy="461010"/>
        </p:xfrm>
        <a:graphic>
          <a:graphicData uri="http://schemas.openxmlformats.org/presentationml/2006/ole">
            <mc:AlternateContent xmlns:mc="http://schemas.openxmlformats.org/markup-compatibility/2006">
              <mc:Choice xmlns:v="urn:schemas-microsoft-com:vml" Requires="v">
                <p:oleObj spid="_x0000_s14" name="" r:id="rId5" imgW="152400" imgH="228600" progId="Equation.KSEE3">
                  <p:embed/>
                </p:oleObj>
              </mc:Choice>
              <mc:Fallback>
                <p:oleObj name="" r:id="rId5" imgW="152400" imgH="228600" progId="Equation.KSEE3">
                  <p:embed/>
                  <p:pic>
                    <p:nvPicPr>
                      <p:cNvPr id="0" name="图片 3075"/>
                      <p:cNvPicPr/>
                      <p:nvPr/>
                    </p:nvPicPr>
                    <p:blipFill>
                      <a:blip r:embed="rId6"/>
                      <a:stretch>
                        <a:fillRect/>
                      </a:stretch>
                    </p:blipFill>
                    <p:spPr>
                      <a:xfrm>
                        <a:off x="10919143" y="3127693"/>
                        <a:ext cx="302895" cy="461010"/>
                      </a:xfrm>
                      <a:prstGeom prst="rect">
                        <a:avLst/>
                      </a:prstGeom>
                      <a:noFill/>
                      <a:ln w="38100">
                        <a:noFill/>
                        <a:miter/>
                      </a:ln>
                    </p:spPr>
                  </p:pic>
                </p:oleObj>
              </mc:Fallback>
            </mc:AlternateContent>
          </a:graphicData>
        </a:graphic>
      </p:graphicFrame>
    </p:spTree>
    <p:custDataLst>
      <p:tags r:id="rId7"/>
    </p:custData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2317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ARMA</a:t>
            </a:r>
            <a:r>
              <a:rPr lang="zh-CN" altLang="en-US" sz="1600" dirty="0">
                <a:ea typeface="宋体" panose="02010600030101010101" pitchFamily="2" charset="-122"/>
                <a:sym typeface="+mn-ea"/>
              </a:rPr>
              <a:t>模型</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Auto Regressive Moving Average，中文叫做自回归滑动平均模型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AR模型和MA模型的混合</a:t>
            </a:r>
            <a:r>
              <a:rPr lang="zh-CN" sz="1600" dirty="0">
                <a:ea typeface="宋体" panose="02010600030101010101" pitchFamily="2" charset="-122"/>
                <a:sym typeface="+mn-ea"/>
              </a:rPr>
              <a:t>，</a:t>
            </a:r>
            <a:r>
              <a:rPr sz="1600" dirty="0">
                <a:ea typeface="宋体" panose="02010600030101010101" pitchFamily="2" charset="-122"/>
                <a:sym typeface="+mn-ea"/>
              </a:rPr>
              <a:t>相比AR模型和MA模型，它有更准确的估计</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ARMA模型存在p和q两个阶数，称为ARMA(p,q)模型</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自回归模型结合了两个模型的特点，AR解决当前数据与后期数据之间的关系，MA则可以解决随机变动</a:t>
            </a:r>
            <a:r>
              <a:rPr lang="zh-CN" sz="1600" dirty="0">
                <a:ea typeface="宋体" panose="02010600030101010101" pitchFamily="2" charset="-122"/>
                <a:sym typeface="+mn-ea"/>
              </a:rPr>
              <a:t>，即</a:t>
            </a:r>
            <a:r>
              <a:rPr sz="1600" dirty="0">
                <a:ea typeface="宋体" panose="02010600030101010101" pitchFamily="2" charset="-122"/>
                <a:sym typeface="+mn-ea"/>
              </a:rPr>
              <a:t>噪声问题</a:t>
            </a:r>
            <a:endParaRPr sz="1600" dirty="0">
              <a:ea typeface="宋体" panose="02010600030101010101" pitchFamily="2" charset="-122"/>
              <a:sym typeface="+mn-ea"/>
            </a:endParaRPr>
          </a:p>
        </p:txBody>
      </p:sp>
      <p:graphicFrame>
        <p:nvGraphicFramePr>
          <p:cNvPr id="5" name="对象 -2147482616"/>
          <p:cNvGraphicFramePr>
            <a:graphicFrameLocks noChangeAspect="1"/>
          </p:cNvGraphicFramePr>
          <p:nvPr/>
        </p:nvGraphicFramePr>
        <p:xfrm>
          <a:off x="665481" y="4165918"/>
          <a:ext cx="7621270" cy="486410"/>
        </p:xfrm>
        <a:graphic>
          <a:graphicData uri="http://schemas.openxmlformats.org/presentationml/2006/ole">
            <mc:AlternateContent xmlns:mc="http://schemas.openxmlformats.org/markup-compatibility/2006">
              <mc:Choice xmlns:v="urn:schemas-microsoft-com:vml" Requires="v">
                <p:oleObj spid="_x0000_s7" name="" r:id="rId1" imgW="3834765" imgH="241300" progId="Equation.KSEE3">
                  <p:embed/>
                </p:oleObj>
              </mc:Choice>
              <mc:Fallback>
                <p:oleObj name="" r:id="rId1" imgW="3834765" imgH="241300" progId="Equation.KSEE3">
                  <p:embed/>
                  <p:pic>
                    <p:nvPicPr>
                      <p:cNvPr id="0" name="图片 3075"/>
                      <p:cNvPicPr/>
                      <p:nvPr/>
                    </p:nvPicPr>
                    <p:blipFill>
                      <a:blip r:embed="rId2"/>
                      <a:stretch>
                        <a:fillRect/>
                      </a:stretch>
                    </p:blipFill>
                    <p:spPr>
                      <a:xfrm>
                        <a:off x="665481" y="4165918"/>
                        <a:ext cx="7621270" cy="486410"/>
                      </a:xfrm>
                      <a:prstGeom prst="rect">
                        <a:avLst/>
                      </a:prstGeom>
                      <a:noFill/>
                      <a:ln w="38100">
                        <a:noFill/>
                        <a:miter/>
                      </a:ln>
                    </p:spPr>
                  </p:pic>
                </p:oleObj>
              </mc:Fallback>
            </mc:AlternateContent>
          </a:graphicData>
        </a:graphic>
      </p:graphicFrame>
    </p:spTree>
    <p:custDataLst>
      <p:tags r:id="rId3"/>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5740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ARIMA</a:t>
            </a:r>
            <a:r>
              <a:rPr lang="zh-CN" altLang="en-US" sz="1600" dirty="0">
                <a:ea typeface="宋体" panose="02010600030101010101" pitchFamily="2" charset="-122"/>
                <a:sym typeface="+mn-ea"/>
              </a:rPr>
              <a:t>模型</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Auto Regressive Integrated Moving Average模型，中文叫差分自回归滑动平均模型，也叫求合自回归滑动平均模型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相比于ARMA，ARIMA多了一个差分的过程，作用是对不平稳数据进行差分平稳，在差分平稳后再进行建模</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ARIMA的原理和ARMA模型一样。相比于ARMA(p,q)的两个阶数，ARIMA是一个三元组的阶数(p,d,q)，称为ARIMA(p,d,q)模型</a:t>
            </a:r>
            <a:r>
              <a:rPr lang="zh-CN" sz="1600" dirty="0">
                <a:ea typeface="宋体" panose="02010600030101010101" pitchFamily="2" charset="-122"/>
                <a:sym typeface="+mn-ea"/>
              </a:rPr>
              <a:t>，</a:t>
            </a:r>
            <a:r>
              <a:rPr sz="1600" dirty="0">
                <a:ea typeface="宋体" panose="02010600030101010101" pitchFamily="2" charset="-122"/>
                <a:sym typeface="+mn-ea"/>
              </a:rPr>
              <a:t>其中d是差分阶数</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AR</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MA</a:t>
            </a:r>
            <a:r>
              <a:rPr lang="zh-CN" altLang="en-US" sz="1600" dirty="0">
                <a:ea typeface="宋体" panose="02010600030101010101" pitchFamily="2" charset="-122"/>
                <a:sym typeface="+mn-ea"/>
              </a:rPr>
              <a:t>是</a:t>
            </a:r>
            <a:r>
              <a:rPr lang="en-US" altLang="zh-CN" sz="1600" dirty="0">
                <a:ea typeface="宋体" panose="02010600030101010101" pitchFamily="2" charset="-122"/>
                <a:sym typeface="+mn-ea"/>
              </a:rPr>
              <a:t>ARMA</a:t>
            </a:r>
            <a:r>
              <a:rPr lang="zh-CN" altLang="zh-CN" sz="1600" dirty="0">
                <a:ea typeface="宋体" panose="02010600030101010101" pitchFamily="2" charset="-122"/>
                <a:sym typeface="+mn-ea"/>
              </a:rPr>
              <a:t>的特殊形式，而</a:t>
            </a:r>
            <a:r>
              <a:rPr lang="en-US" altLang="zh-CN" sz="1600" dirty="0">
                <a:ea typeface="宋体" panose="02010600030101010101" pitchFamily="2" charset="-122"/>
                <a:sym typeface="+mn-ea"/>
              </a:rPr>
              <a:t>ARMA</a:t>
            </a:r>
            <a:r>
              <a:rPr lang="zh-CN" altLang="en-US" sz="1600" dirty="0">
                <a:ea typeface="宋体" panose="02010600030101010101" pitchFamily="2" charset="-122"/>
                <a:sym typeface="+mn-ea"/>
              </a:rPr>
              <a:t>是</a:t>
            </a:r>
            <a:r>
              <a:rPr lang="en-US" altLang="zh-CN" sz="1600" dirty="0">
                <a:ea typeface="宋体" panose="02010600030101010101" pitchFamily="2" charset="-122"/>
                <a:sym typeface="+mn-ea"/>
              </a:rPr>
              <a:t>ARIMA</a:t>
            </a:r>
            <a:r>
              <a:rPr lang="zh-CN" altLang="en-US" sz="1600" dirty="0">
                <a:ea typeface="宋体" panose="02010600030101010101" pitchFamily="2" charset="-122"/>
                <a:sym typeface="+mn-ea"/>
              </a:rPr>
              <a:t>的特殊形式</a:t>
            </a:r>
            <a:endParaRPr lang="zh-CN" altLang="en-US" sz="1600" dirty="0">
              <a:ea typeface="宋体" panose="02010600030101010101" pitchFamily="2" charset="-122"/>
              <a:sym typeface="+mn-ea"/>
            </a:endParaRPr>
          </a:p>
        </p:txBody>
      </p:sp>
      <p:sp>
        <p:nvSpPr>
          <p:cNvPr id="3" name="Content Placeholder 2"/>
          <p:cNvSpPr txBox="1">
            <a:spLocks noGrp="1"/>
          </p:cNvSpPr>
          <p:nvPr/>
        </p:nvSpPr>
        <p:spPr>
          <a:xfrm>
            <a:off x="6437630" y="1502410"/>
            <a:ext cx="55740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ARIMA</a:t>
            </a:r>
            <a:r>
              <a:rPr lang="zh-CN" altLang="en-US" sz="1600" dirty="0">
                <a:ea typeface="宋体" panose="02010600030101010101" pitchFamily="2" charset="-122"/>
                <a:sym typeface="+mn-ea"/>
              </a:rPr>
              <a:t>模型步骤</a:t>
            </a:r>
            <a:r>
              <a:rPr lang="zh-CN" sz="1600" dirty="0">
                <a:ea typeface="宋体" panose="02010600030101010101" pitchFamily="2" charset="-122"/>
                <a:sym typeface="+mn-ea"/>
              </a:rPr>
              <a:t>：</a:t>
            </a:r>
            <a:endParaRPr sz="1600" dirty="0">
              <a:ea typeface="宋体" panose="02010600030101010101" pitchFamily="2" charset="-122"/>
              <a:sym typeface="+mn-ea"/>
            </a:endParaRPr>
          </a:p>
          <a:p>
            <a:pPr algn="l">
              <a:lnSpc>
                <a:spcPct val="150000"/>
              </a:lnSpc>
            </a:pPr>
            <a:r>
              <a:rPr lang="en-US" sz="1600" dirty="0">
                <a:ea typeface="宋体" panose="02010600030101010101" pitchFamily="2" charset="-122"/>
                <a:sym typeface="+mn-ea"/>
              </a:rPr>
              <a:t>S</a:t>
            </a:r>
            <a:r>
              <a:rPr lang="en-US" altLang="zh-CN" sz="1600" dirty="0">
                <a:ea typeface="宋体" panose="02010600030101010101" pitchFamily="2" charset="-122"/>
                <a:sym typeface="+mn-ea"/>
              </a:rPr>
              <a:t>tep1</a:t>
            </a:r>
            <a:r>
              <a:rPr lang="zh-CN" altLang="zh-CN" sz="1600" dirty="0">
                <a:ea typeface="宋体" panose="02010600030101010101" pitchFamily="2" charset="-122"/>
                <a:sym typeface="+mn-ea"/>
              </a:rPr>
              <a:t>，观察</a:t>
            </a:r>
            <a:r>
              <a:rPr sz="1600" dirty="0">
                <a:ea typeface="宋体" panose="02010600030101010101" pitchFamily="2" charset="-122"/>
                <a:sym typeface="Calibri" panose="020F0502020204030204"/>
              </a:rPr>
              <a:t>时间序列数据</a:t>
            </a:r>
            <a:r>
              <a:rPr lang="zh-CN" sz="1600" dirty="0">
                <a:ea typeface="宋体" panose="02010600030101010101" pitchFamily="2" charset="-122"/>
                <a:sym typeface="Calibri" panose="020F0502020204030204"/>
              </a:rPr>
              <a:t>，是否为平稳序列</a:t>
            </a:r>
            <a:endParaRPr kumimoji="0" sz="16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endParaRPr>
          </a:p>
          <a:p>
            <a:pPr marR="0" algn="l" defTabSz="914400" rtl="0" fontAlgn="auto" latinLnBrk="0">
              <a:lnSpc>
                <a:spcPct val="150000"/>
              </a:lnSpc>
              <a:spcBef>
                <a:spcPts val="1000"/>
              </a:spcBef>
              <a:spcAft>
                <a:spcPts val="0"/>
              </a:spcAft>
              <a:buClrTx/>
              <a:buSzTx/>
            </a:pPr>
            <a:r>
              <a:rPr lang="en-US" sz="1600" dirty="0">
                <a:ea typeface="宋体" panose="02010600030101010101" pitchFamily="2" charset="-122"/>
                <a:sym typeface="Calibri" panose="020F0502020204030204"/>
              </a:rPr>
              <a:t>S</a:t>
            </a:r>
            <a:r>
              <a:rPr lang="en-US" altLang="zh-CN" sz="1600" dirty="0">
                <a:ea typeface="宋体" panose="02010600030101010101" pitchFamily="2" charset="-122"/>
                <a:sym typeface="Calibri" panose="020F0502020204030204"/>
              </a:rPr>
              <a:t>tep2</a:t>
            </a:r>
            <a:r>
              <a:rPr lang="zh-CN" altLang="zh-CN" sz="1600" dirty="0">
                <a:ea typeface="宋体" panose="02010600030101010101" pitchFamily="2" charset="-122"/>
                <a:sym typeface="Calibri" panose="020F0502020204030204"/>
              </a:rPr>
              <a:t>，</a:t>
            </a:r>
            <a:r>
              <a:rPr sz="1600" dirty="0">
                <a:ea typeface="宋体" panose="02010600030101010101" pitchFamily="2" charset="-122"/>
                <a:sym typeface="Calibri" panose="020F0502020204030204"/>
              </a:rPr>
              <a:t>对于非平稳时间序列要先进行d阶差分运算，化为平稳时间序列</a:t>
            </a:r>
            <a:endParaRPr kumimoji="0" sz="16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endParaRPr>
          </a:p>
          <a:p>
            <a:pPr marR="0" algn="l" defTabSz="914400" rtl="0" fontAlgn="auto" latinLnBrk="0">
              <a:lnSpc>
                <a:spcPct val="150000"/>
              </a:lnSpc>
              <a:spcBef>
                <a:spcPts val="1000"/>
              </a:spcBef>
              <a:spcAft>
                <a:spcPts val="0"/>
              </a:spcAft>
              <a:buClrTx/>
              <a:buSzTx/>
            </a:pPr>
            <a:r>
              <a:rPr lang="en-US" sz="1600" dirty="0">
                <a:ea typeface="宋体" panose="02010600030101010101" pitchFamily="2" charset="-122"/>
                <a:sym typeface="Calibri" panose="020F0502020204030204"/>
              </a:rPr>
              <a:t>S</a:t>
            </a:r>
            <a:r>
              <a:rPr lang="en-US" altLang="zh-CN" sz="1600" dirty="0">
                <a:ea typeface="宋体" panose="02010600030101010101" pitchFamily="2" charset="-122"/>
                <a:sym typeface="Calibri" panose="020F0502020204030204"/>
              </a:rPr>
              <a:t>tep3</a:t>
            </a:r>
            <a:r>
              <a:rPr lang="zh-CN" altLang="zh-CN" sz="1600" dirty="0">
                <a:ea typeface="宋体" panose="02010600030101010101" pitchFamily="2" charset="-122"/>
                <a:sym typeface="Calibri" panose="020F0502020204030204"/>
              </a:rPr>
              <a:t>，使用</a:t>
            </a:r>
            <a:r>
              <a:rPr sz="1600" dirty="0">
                <a:ea typeface="宋体" panose="02010600030101010101" pitchFamily="2" charset="-122"/>
                <a:sym typeface="Calibri" panose="020F0502020204030204"/>
              </a:rPr>
              <a:t>ARIMA</a:t>
            </a:r>
            <a:r>
              <a:rPr lang="zh-CN" sz="1600" dirty="0">
                <a:ea typeface="宋体" panose="02010600030101010101" pitchFamily="2" charset="-122"/>
                <a:sym typeface="Calibri" panose="020F0502020204030204"/>
              </a:rPr>
              <a:t>（</a:t>
            </a:r>
            <a:r>
              <a:rPr lang="en-US" altLang="zh-CN" sz="1600" dirty="0">
                <a:ea typeface="宋体" panose="02010600030101010101" pitchFamily="2" charset="-122"/>
                <a:sym typeface="Calibri" panose="020F0502020204030204"/>
              </a:rPr>
              <a:t>p, </a:t>
            </a:r>
            <a:r>
              <a:rPr sz="1600" dirty="0">
                <a:ea typeface="宋体" panose="02010600030101010101" pitchFamily="2" charset="-122"/>
                <a:sym typeface="Calibri" panose="020F0502020204030204"/>
              </a:rPr>
              <a:t>d</a:t>
            </a:r>
            <a:r>
              <a:rPr lang="en-US" sz="1600" dirty="0">
                <a:ea typeface="宋体" panose="02010600030101010101" pitchFamily="2" charset="-122"/>
                <a:sym typeface="Calibri" panose="020F0502020204030204"/>
              </a:rPr>
              <a:t>, </a:t>
            </a:r>
            <a:r>
              <a:rPr sz="1600" dirty="0">
                <a:ea typeface="宋体" panose="02010600030101010101" pitchFamily="2" charset="-122"/>
                <a:sym typeface="Calibri" panose="020F0502020204030204"/>
              </a:rPr>
              <a:t>q</a:t>
            </a:r>
            <a:r>
              <a:rPr lang="zh-CN" sz="1600" dirty="0">
                <a:ea typeface="宋体" panose="02010600030101010101" pitchFamily="2" charset="-122"/>
                <a:sym typeface="Calibri" panose="020F0502020204030204"/>
              </a:rPr>
              <a:t>）模型进行训练拟合，找到最优的</a:t>
            </a:r>
            <a:r>
              <a:rPr lang="en-US" altLang="zh-CN" sz="1600" dirty="0">
                <a:ea typeface="宋体" panose="02010600030101010101" pitchFamily="2" charset="-122"/>
                <a:sym typeface="Calibri" panose="020F0502020204030204"/>
              </a:rPr>
              <a:t>(p, d, q)</a:t>
            </a:r>
            <a:r>
              <a:rPr lang="zh-CN" altLang="en-US" sz="1600" dirty="0">
                <a:ea typeface="宋体" panose="02010600030101010101" pitchFamily="2" charset="-122"/>
                <a:sym typeface="Calibri" panose="020F0502020204030204"/>
              </a:rPr>
              <a:t>，及训练好的模型</a:t>
            </a:r>
            <a:endParaRPr lang="zh-CN" sz="1600" dirty="0">
              <a:ea typeface="宋体" panose="02010600030101010101" pitchFamily="2" charset="-122"/>
              <a:sym typeface="Calibri" panose="020F0502020204030204"/>
            </a:endParaRPr>
          </a:p>
          <a:p>
            <a:pPr marR="0" algn="l" defTabSz="914400" rtl="0" fontAlgn="auto" latinLnBrk="0">
              <a:lnSpc>
                <a:spcPct val="150000"/>
              </a:lnSpc>
              <a:spcBef>
                <a:spcPts val="1000"/>
              </a:spcBef>
              <a:spcAft>
                <a:spcPts val="0"/>
              </a:spcAft>
              <a:buClrTx/>
              <a:buSzTx/>
            </a:pPr>
            <a:r>
              <a:rPr lang="en-US" altLang="zh-CN" sz="1600" dirty="0">
                <a:ea typeface="宋体" panose="02010600030101010101" pitchFamily="2" charset="-122"/>
                <a:sym typeface="Calibri" panose="020F0502020204030204"/>
              </a:rPr>
              <a:t>Step4</a:t>
            </a:r>
            <a:r>
              <a:rPr lang="zh-CN" altLang="zh-CN" sz="1600" dirty="0">
                <a:ea typeface="宋体" panose="02010600030101010101" pitchFamily="2" charset="-122"/>
                <a:sym typeface="Calibri" panose="020F0502020204030204"/>
              </a:rPr>
              <a:t>，使用训练好的</a:t>
            </a:r>
            <a:r>
              <a:rPr lang="en-US" altLang="zh-CN" sz="1600" dirty="0">
                <a:ea typeface="宋体" panose="02010600030101010101" pitchFamily="2" charset="-122"/>
                <a:sym typeface="Calibri" panose="020F0502020204030204"/>
              </a:rPr>
              <a:t>ARIMA</a:t>
            </a:r>
            <a:r>
              <a:rPr lang="zh-CN" altLang="en-US" sz="1600" dirty="0">
                <a:ea typeface="宋体" panose="02010600030101010101" pitchFamily="2" charset="-122"/>
                <a:sym typeface="Calibri" panose="020F0502020204030204"/>
              </a:rPr>
              <a:t>模型进行预测，并对差分进行还原</a:t>
            </a:r>
            <a:endParaRPr lang="zh-CN" altLang="en-US" sz="1600" dirty="0">
              <a:ea typeface="宋体" panose="02010600030101010101" pitchFamily="2" charset="-122"/>
              <a:sym typeface="Calibri" panose="020F0502020204030204"/>
            </a:endParaRPr>
          </a:p>
          <a:p>
            <a:pPr marL="0" marR="0" indent="0" algn="l" defTabSz="914400" rtl="0" fontAlgn="auto" latinLnBrk="0">
              <a:lnSpc>
                <a:spcPct val="150000"/>
              </a:lnSpc>
              <a:spcBef>
                <a:spcPts val="1000"/>
              </a:spcBef>
              <a:spcAft>
                <a:spcPts val="0"/>
              </a:spcAft>
              <a:buClrTx/>
              <a:buSzTx/>
              <a:buNone/>
            </a:pPr>
            <a:r>
              <a:rPr lang="zh-CN" altLang="en-US" sz="1600" dirty="0">
                <a:ea typeface="宋体" panose="02010600030101010101" pitchFamily="2" charset="-122"/>
                <a:sym typeface="Calibri" panose="020F0502020204030204"/>
              </a:rPr>
              <a:t>ARIMA 用差分将不平稳数据先变得平稳，再用ARMA模型</a:t>
            </a:r>
            <a:endParaRPr lang="zh-CN" altLang="en-US" sz="1600" dirty="0">
              <a:ea typeface="宋体" panose="02010600030101010101" pitchFamily="2" charset="-122"/>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lang="zh-CN" altLang="en-US" sz="1600" dirty="0">
              <a:ea typeface="宋体" panose="02010600030101010101" pitchFamily="2" charset="-122"/>
              <a:sym typeface="+mn-ea"/>
            </a:endParaRPr>
          </a:p>
        </p:txBody>
      </p:sp>
    </p:spTree>
    <p:custDataLst>
      <p:tags r:id="rId1"/>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5740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关于</a:t>
            </a:r>
            <a:r>
              <a:rPr sz="1600" dirty="0">
                <a:ea typeface="宋体" panose="02010600030101010101" pitchFamily="2" charset="-122"/>
                <a:sym typeface="+mn-ea"/>
              </a:rPr>
              <a:t>差分：</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差分</a:t>
            </a:r>
            <a:r>
              <a:rPr lang="en-US" altLang="zh-CN" sz="1600" dirty="0">
                <a:ea typeface="宋体" panose="02010600030101010101" pitchFamily="2" charset="-122"/>
                <a:sym typeface="+mn-ea"/>
              </a:rPr>
              <a:t>=</a:t>
            </a:r>
            <a:r>
              <a:rPr sz="1600" dirty="0">
                <a:ea typeface="宋体" panose="02010600030101010101" pitchFamily="2" charset="-122"/>
                <a:sym typeface="+mn-ea"/>
              </a:rPr>
              <a:t>序列之间做差值，目的是为了得到平稳的序列，</a:t>
            </a:r>
            <a:r>
              <a:rPr lang="zh-CN" sz="1600" dirty="0">
                <a:ea typeface="宋体" panose="02010600030101010101" pitchFamily="2" charset="-122"/>
                <a:sym typeface="+mn-ea"/>
              </a:rPr>
              <a:t>也就是去掉</a:t>
            </a:r>
            <a:r>
              <a:rPr sz="1600" dirty="0">
                <a:ea typeface="宋体" panose="02010600030101010101" pitchFamily="2" charset="-122"/>
                <a:sym typeface="+mn-ea"/>
              </a:rPr>
              <a:t>前面数值的影响</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一次差分为序列之间做一次差值，二次差分为在一次差分的基础上在做一次差分</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                             若x=[1,4,9,16,25….]（x有二次趋势）</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一次差分的结果为[4-1,9-4,16-9,25-16…] </a:t>
            </a:r>
            <a:r>
              <a:rPr lang="en-US" sz="1600" dirty="0">
                <a:ea typeface="宋体" panose="02010600030101010101" pitchFamily="2" charset="-122"/>
                <a:sym typeface="+mn-ea"/>
              </a:rPr>
              <a:t>= </a:t>
            </a:r>
            <a:r>
              <a:rPr sz="1600" dirty="0">
                <a:ea typeface="宋体" panose="02010600030101010101" pitchFamily="2" charset="-122"/>
                <a:sym typeface="+mn-ea"/>
              </a:rPr>
              <a:t>[3,5,7,9,11…]</a:t>
            </a:r>
            <a:r>
              <a:rPr lang="zh-CN" sz="1600" dirty="0">
                <a:ea typeface="宋体" panose="02010600030101010101" pitchFamily="2" charset="-122"/>
                <a:sym typeface="+mn-ea"/>
              </a:rPr>
              <a:t>，此时</a:t>
            </a:r>
            <a:r>
              <a:rPr sz="1600" dirty="0">
                <a:ea typeface="宋体" panose="02010600030101010101" pitchFamily="2" charset="-122"/>
                <a:sym typeface="+mn-ea"/>
              </a:rPr>
              <a:t>x</a:t>
            </a:r>
            <a:r>
              <a:rPr sz="1600" dirty="0">
                <a:ea typeface="宋体" panose="02010600030101010101" pitchFamily="2" charset="-122"/>
                <a:sym typeface="+mn-ea"/>
              </a:rPr>
              <a:t>序列仍不平稳</a:t>
            </a:r>
            <a:r>
              <a:rPr lang="zh-CN" sz="1600" dirty="0">
                <a:ea typeface="宋体" panose="02010600030101010101" pitchFamily="2" charset="-122"/>
                <a:sym typeface="+mn-ea"/>
              </a:rPr>
              <a:t>，</a:t>
            </a:r>
            <a:r>
              <a:rPr sz="1600" dirty="0">
                <a:ea typeface="宋体" panose="02010600030101010101" pitchFamily="2" charset="-122"/>
                <a:sym typeface="+mn-ea"/>
              </a:rPr>
              <a:t>有一次上升的趋势</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再做一次差分为[2,2,2,2…] </a:t>
            </a:r>
            <a:r>
              <a:rPr lang="zh-CN" sz="1600" dirty="0">
                <a:ea typeface="宋体" panose="02010600030101010101" pitchFamily="2" charset="-122"/>
                <a:sym typeface="+mn-ea"/>
              </a:rPr>
              <a:t>，此时</a:t>
            </a:r>
            <a:r>
              <a:rPr sz="1600" dirty="0">
                <a:ea typeface="宋体" panose="02010600030101010101" pitchFamily="2" charset="-122"/>
                <a:sym typeface="+mn-ea"/>
              </a:rPr>
              <a:t>x为平稳序列</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5" name="对象 -2147482616"/>
          <p:cNvGraphicFramePr>
            <a:graphicFrameLocks noChangeAspect="1"/>
          </p:cNvGraphicFramePr>
          <p:nvPr/>
        </p:nvGraphicFramePr>
        <p:xfrm>
          <a:off x="871856" y="3619183"/>
          <a:ext cx="1236980" cy="461010"/>
        </p:xfrm>
        <a:graphic>
          <a:graphicData uri="http://schemas.openxmlformats.org/presentationml/2006/ole">
            <mc:AlternateContent xmlns:mc="http://schemas.openxmlformats.org/markup-compatibility/2006">
              <mc:Choice xmlns:v="urn:schemas-microsoft-com:vml" Requires="v">
                <p:oleObj spid="_x0000_s7" name="" r:id="rId1" imgW="622300" imgH="228600" progId="Equation.KSEE3">
                  <p:embed/>
                </p:oleObj>
              </mc:Choice>
              <mc:Fallback>
                <p:oleObj name="" r:id="rId1" imgW="622300" imgH="228600" progId="Equation.KSEE3">
                  <p:embed/>
                  <p:pic>
                    <p:nvPicPr>
                      <p:cNvPr id="0" name="图片 3075"/>
                      <p:cNvPicPr/>
                      <p:nvPr/>
                    </p:nvPicPr>
                    <p:blipFill>
                      <a:blip r:embed="rId2"/>
                      <a:stretch>
                        <a:fillRect/>
                      </a:stretch>
                    </p:blipFill>
                    <p:spPr>
                      <a:xfrm>
                        <a:off x="871856" y="3619183"/>
                        <a:ext cx="1236980" cy="461010"/>
                      </a:xfrm>
                      <a:prstGeom prst="rect">
                        <a:avLst/>
                      </a:prstGeom>
                      <a:noFill/>
                      <a:ln w="38100">
                        <a:noFill/>
                        <a:miter/>
                      </a:ln>
                    </p:spPr>
                  </p:pic>
                </p:oleObj>
              </mc:Fallback>
            </mc:AlternateContent>
          </a:graphicData>
        </a:graphic>
      </p:graphicFrame>
    </p:spTree>
    <p:custDataLst>
      <p:tags r:id="rId3"/>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ARMA</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ARMA</a:t>
            </a:r>
            <a:r>
              <a:rPr lang="zh-CN" altLang="en-US" sz="1600" dirty="0">
                <a:ea typeface="宋体" panose="02010600030101010101" pitchFamily="2" charset="-122"/>
                <a:sym typeface="+mn-ea"/>
              </a:rPr>
              <a:t>工具</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from statsmodels.tsa.arima_model import ARMA</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ARMA(endog,order,exog=None)</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endog：endogenous variable，代表内生变量，又叫非政策性变量，它是由模型决定的，不被政策左右，可以说是我们想要分析的变量，或者说是我们这次项目中需要用到的变量</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order：代表是p和q的值，也就是ARMA中的阶数</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exog：exogenous variables，代表外生变量。外生变量和内生变量一样是经济模型中的两个重要变量。相对于内生变量而言，外生变量又称作为政策性变量，在经济机制内受外部因素的影响，不是我们模型要研究的变量</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sp>
        <p:nvSpPr>
          <p:cNvPr id="2" name="文本框 1"/>
          <p:cNvSpPr txBox="1"/>
          <p:nvPr/>
        </p:nvSpPr>
        <p:spPr>
          <a:xfrm>
            <a:off x="6684010" y="1722120"/>
            <a:ext cx="4935855" cy="25622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228600" indent="-228600" algn="l" hangingPunct="1">
              <a:lnSpc>
                <a:spcPct val="150000"/>
              </a:lnSpc>
              <a:spcBef>
                <a:spcPts val="1000"/>
              </a:spcBef>
              <a:buFont typeface="Arial" panose="020B0604020202020204"/>
            </a:pPr>
            <a:r>
              <a:rPr sz="1600" dirty="0">
                <a:ea typeface="宋体" panose="02010600030101010101" pitchFamily="2" charset="-122"/>
                <a:sym typeface="+mn-ea"/>
              </a:rPr>
              <a:t>如果我们想要创建ARMA(7,0)模型，可以写成：ARMA(data,(7,0))，其中data是我们想要观察的变量，(7,0)代表(p,q)的阶数。</a:t>
            </a:r>
            <a:endParaRPr sz="1600" dirty="0">
              <a:ea typeface="宋体" panose="02010600030101010101" pitchFamily="2" charset="-122"/>
              <a:sym typeface="+mn-ea"/>
            </a:endParaRPr>
          </a:p>
          <a:p>
            <a:pPr marL="228600" indent="-228600" algn="l" hangingPunct="1">
              <a:lnSpc>
                <a:spcPct val="150000"/>
              </a:lnSpc>
              <a:spcBef>
                <a:spcPts val="1000"/>
              </a:spcBef>
              <a:buFont typeface="Arial" panose="020B0604020202020204"/>
            </a:pPr>
            <a:r>
              <a:rPr sz="1600" dirty="0">
                <a:ea typeface="宋体" panose="02010600030101010101" pitchFamily="2" charset="-122"/>
                <a:sym typeface="+mn-ea"/>
              </a:rPr>
              <a:t>fit函数</a:t>
            </a:r>
            <a:r>
              <a:rPr lang="zh-CN" sz="1600" dirty="0">
                <a:ea typeface="宋体" panose="02010600030101010101" pitchFamily="2" charset="-122"/>
                <a:sym typeface="+mn-ea"/>
              </a:rPr>
              <a:t>，</a:t>
            </a:r>
            <a:r>
              <a:rPr sz="1600" dirty="0">
                <a:ea typeface="宋体" panose="02010600030101010101" pitchFamily="2" charset="-122"/>
                <a:sym typeface="+mn-ea"/>
              </a:rPr>
              <a:t>进行拟合</a:t>
            </a:r>
            <a:endParaRPr sz="1600" dirty="0">
              <a:ea typeface="宋体" panose="02010600030101010101" pitchFamily="2" charset="-122"/>
              <a:sym typeface="+mn-ea"/>
            </a:endParaRPr>
          </a:p>
          <a:p>
            <a:pPr marL="228600" indent="-228600" algn="l" hangingPunct="1">
              <a:lnSpc>
                <a:spcPct val="150000"/>
              </a:lnSpc>
              <a:spcBef>
                <a:spcPts val="1000"/>
              </a:spcBef>
              <a:buFont typeface="Arial" panose="020B0604020202020204"/>
            </a:pPr>
            <a:r>
              <a:rPr sz="1600" dirty="0">
                <a:ea typeface="宋体" panose="02010600030101010101" pitchFamily="2" charset="-122"/>
                <a:sym typeface="+mn-ea"/>
              </a:rPr>
              <a:t>predict(start, end)函数</a:t>
            </a:r>
            <a:r>
              <a:rPr lang="zh-CN" sz="1600" dirty="0">
                <a:ea typeface="宋体" panose="02010600030101010101" pitchFamily="2" charset="-122"/>
                <a:sym typeface="+mn-ea"/>
              </a:rPr>
              <a:t>，</a:t>
            </a:r>
            <a:r>
              <a:rPr sz="1600" dirty="0">
                <a:ea typeface="宋体" panose="02010600030101010101" pitchFamily="2" charset="-122"/>
                <a:sym typeface="+mn-ea"/>
              </a:rPr>
              <a:t>进行预测，其中start为预测的起始时间，end为预测的终止时间</a:t>
            </a:r>
            <a:endParaRPr kumimoji="0" sz="16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endParaRPr>
          </a:p>
        </p:txBody>
      </p:sp>
    </p:spTree>
    <p:custDataLst>
      <p:tags r:id="rId1"/>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ARMA</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59371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用ARMA进行时间序列预测</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from statsmodels.tsa.arima_model import ARMA</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创建数据</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 = [3821, 4236, 3758, 6783, 4664, 2589, 2538, 3542, 4626, 5886, 6233, 4199, 3561, 2335, 5636, 3524, 4327, 6064, 3912, 1356, 4305, 4379, 4592, 4233, 4281, 1613, 1233, 4514, 3431, 2159, 2322, 4239, 4733, 2268, 5397, 5821, 6115, 6631, 6474, 4134, 2728, 5753, 7130, 7860, 6991, 7499, 5301, 2808, 6755, 6658, 6944, 6372, 8380, 7366, 6352, 8333, 8281, 11548, 10823, 13642, 9973, 6723, 13416, 12205, 13942, 9590, 11693, 9276, 6519, 6863, 8237, 10122, 8646, 9749, 5346, 4836, 9806, 7502, 9387, 11078, 9832, 6886, 4285, 8351, 9725, 11844, 12387, 10666, 7072, 6429]</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data=pd.Series(data)</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data_index = sm.tsa.datetools.dates_from_range('1901','1990')</a:t>
            </a:r>
            <a:endParaRPr sz="1400" dirty="0">
              <a:ea typeface="宋体" panose="02010600030101010101" pitchFamily="2" charset="-122"/>
              <a:sym typeface="+mn-ea"/>
            </a:endParaRPr>
          </a:p>
          <a:p>
            <a:pPr marL="0" indent="0">
              <a:lnSpc>
                <a:spcPct val="150000"/>
              </a:lnSpc>
              <a:buNone/>
            </a:pPr>
            <a:endParaRPr sz="14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6211570" y="1781175"/>
            <a:ext cx="5734050" cy="3714115"/>
          </a:xfrm>
          <a:prstGeom prst="rect">
            <a:avLst/>
          </a:prstGeom>
        </p:spPr>
      </p:pic>
    </p:spTree>
    <p:custDataLst>
      <p:tags r:id="rId2"/>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ARMA</a:t>
            </a:r>
            <a:r>
              <a:rPr lang="zh-CN" altLang="en-US" dirty="0">
                <a:ea typeface="宋体" panose="02010600030101010101" pitchFamily="2" charset="-122"/>
                <a:sym typeface="+mn-ea"/>
              </a:rPr>
              <a:t>工具</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08305" y="1280795"/>
            <a:ext cx="297180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400" dirty="0">
                <a:ea typeface="宋体" panose="02010600030101010101" pitchFamily="2" charset="-122"/>
                <a:sym typeface="+mn-ea"/>
              </a:rPr>
              <a:t># 绘制数据图</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data.index = pd.Index(data_index)</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data.plot(figsize=(12,8))</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plt.show()</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创建ARMA模型# 创建ARMA模型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arma = ARMA(data,(7,0)).fit()</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print('AIC: %0.4lf' %arma.aic)</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模型预测</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predict_y = arma.predict('1990', '2000')</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 预测结果绘制</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fig, ax = plt.subplots(figsize=(12, 8))</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ax = data.ix['1901':].plot(ax=ax)</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predict_y.plot(ax=ax)</a:t>
            </a:r>
            <a:endParaRPr sz="1400" dirty="0">
              <a:ea typeface="宋体" panose="02010600030101010101" pitchFamily="2" charset="-122"/>
              <a:sym typeface="+mn-ea"/>
            </a:endParaRPr>
          </a:p>
          <a:p>
            <a:pPr marL="0" indent="0">
              <a:lnSpc>
                <a:spcPct val="100000"/>
              </a:lnSpc>
              <a:spcAft>
                <a:spcPts val="500"/>
              </a:spcAft>
              <a:buNone/>
            </a:pPr>
            <a:r>
              <a:rPr sz="1400" dirty="0">
                <a:ea typeface="宋体" panose="02010600030101010101" pitchFamily="2" charset="-122"/>
                <a:sym typeface="+mn-ea"/>
              </a:rPr>
              <a:t>plt.show()</a:t>
            </a:r>
            <a:endParaRPr sz="14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7241540" y="2277745"/>
            <a:ext cx="4937760" cy="3209290"/>
          </a:xfrm>
          <a:prstGeom prst="rect">
            <a:avLst/>
          </a:prstGeom>
        </p:spPr>
      </p:pic>
      <p:pic>
        <p:nvPicPr>
          <p:cNvPr id="6" name="图片 5"/>
          <p:cNvPicPr>
            <a:picLocks noChangeAspect="1"/>
          </p:cNvPicPr>
          <p:nvPr/>
        </p:nvPicPr>
        <p:blipFill>
          <a:blip r:embed="rId2"/>
          <a:stretch>
            <a:fillRect/>
          </a:stretch>
        </p:blipFill>
        <p:spPr>
          <a:xfrm>
            <a:off x="3500755" y="1280795"/>
            <a:ext cx="3787140" cy="5047615"/>
          </a:xfrm>
          <a:prstGeom prst="rect">
            <a:avLst/>
          </a:prstGeom>
        </p:spPr>
      </p:pic>
      <p:sp>
        <p:nvSpPr>
          <p:cNvPr id="100" name="文本框 99"/>
          <p:cNvSpPr txBox="1"/>
          <p:nvPr/>
        </p:nvSpPr>
        <p:spPr>
          <a:xfrm>
            <a:off x="7409815" y="5868035"/>
            <a:ext cx="4251960" cy="460375"/>
          </a:xfrm>
          <a:prstGeom prst="rect">
            <a:avLst/>
          </a:prstGeom>
          <a:noFill/>
          <a:ln w="9525">
            <a:noFill/>
          </a:ln>
        </p:spPr>
        <p:txBody>
          <a:bodyPr wrap="square">
            <a:spAutoFit/>
          </a:bodyPr>
          <a:p>
            <a:r>
              <a:rPr lang="en-US" sz="1200">
                <a:latin typeface="微软雅黑" panose="020B0503020204020204" charset="-122"/>
                <a:ea typeface="宋体" panose="02010600030101010101" pitchFamily="2" charset="-122"/>
              </a:rPr>
              <a:t>AIC</a:t>
            </a:r>
            <a:r>
              <a:rPr lang="zh-CN" sz="1200">
                <a:ea typeface="宋体" panose="02010600030101010101" pitchFamily="2" charset="-122"/>
              </a:rPr>
              <a:t>准则，也叫作赤池消息准则，是衡量统计模型拟合好坏的一个标准，数值越小代表模型拟合得越好</a:t>
            </a:r>
            <a:endParaRPr lang="zh-CN" altLang="en-US"/>
          </a:p>
        </p:txBody>
      </p:sp>
    </p:spTree>
    <p:custDataLst>
      <p:tags r:id="rId3"/>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ARMA</a:t>
            </a:r>
            <a:r>
              <a:rPr lang="zh-CN" altLang="en-US" dirty="0">
                <a:ea typeface="宋体" panose="02010600030101010101" pitchFamily="2" charset="-122"/>
                <a:sym typeface="+mn-ea"/>
              </a:rPr>
              <a:t>）</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lang="zh-CN" sz="1600" dirty="0">
                <a:ea typeface="宋体" panose="02010600030101010101" pitchFamily="2" charset="-122"/>
                <a:sym typeface="+mn-ea"/>
              </a:rPr>
              <a:t>使用</a:t>
            </a:r>
            <a:r>
              <a:rPr lang="en-US" altLang="zh-CN" sz="1600" dirty="0">
                <a:ea typeface="宋体" panose="02010600030101010101" pitchFamily="2" charset="-122"/>
                <a:sym typeface="+mn-ea"/>
              </a:rPr>
              <a:t>ARMA</a:t>
            </a:r>
            <a:r>
              <a:rPr lang="zh-CN" altLang="en-US" sz="1600" dirty="0">
                <a:ea typeface="宋体" panose="02010600030101010101" pitchFamily="2" charset="-122"/>
                <a:sym typeface="+mn-ea"/>
              </a:rPr>
              <a:t>工具对沪市指数进行预测：</a:t>
            </a:r>
            <a:endParaRPr sz="1600" dirty="0">
              <a:ea typeface="宋体" panose="02010600030101010101" pitchFamily="2" charset="-122"/>
              <a:sym typeface="+mn-ea"/>
            </a:endParaRPr>
          </a:p>
          <a:p>
            <a:pPr>
              <a:lnSpc>
                <a:spcPct val="100000"/>
              </a:lnSpc>
              <a:spcAft>
                <a:spcPts val="500"/>
              </a:spcAft>
            </a:pPr>
            <a:r>
              <a:rPr lang="en-US" sz="1600" dirty="0">
                <a:ea typeface="宋体" panose="02010600030101010101" pitchFamily="2" charset="-122"/>
                <a:sym typeface="+mn-ea"/>
              </a:rPr>
              <a:t>Step1</a:t>
            </a:r>
            <a:r>
              <a:rPr lang="zh-CN" sz="1600" dirty="0">
                <a:ea typeface="宋体" panose="02010600030101010101" pitchFamily="2" charset="-122"/>
                <a:sym typeface="+mn-ea"/>
              </a:rPr>
              <a:t>，数据加载</a:t>
            </a:r>
            <a:r>
              <a:rPr lang="en-US" altLang="zh-CN" sz="1600" dirty="0">
                <a:ea typeface="宋体" panose="02010600030101010101" pitchFamily="2" charset="-122"/>
                <a:sym typeface="+mn-ea"/>
              </a:rPr>
              <a:t>&amp;</a:t>
            </a:r>
            <a:r>
              <a:rPr lang="zh-CN" altLang="en-US" sz="1600" dirty="0">
                <a:ea typeface="宋体" panose="02010600030101010101" pitchFamily="2" charset="-122"/>
                <a:sym typeface="+mn-ea"/>
              </a:rPr>
              <a:t>探索</a:t>
            </a:r>
            <a:endParaRPr lang="zh-CN" altLang="en-US"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按照不同的时间尺度（天，月，季度，年）可以将数据压缩，得到不同尺度的数据，然后做可视化呈现。这4个时间尺度上，我们选择</a:t>
            </a:r>
            <a:r>
              <a:rPr lang="en-US" sz="1600" dirty="0">
                <a:ea typeface="宋体" panose="02010600030101010101" pitchFamily="2" charset="-122"/>
                <a:sym typeface="+mn-ea"/>
              </a:rPr>
              <a:t>“</a:t>
            </a:r>
            <a:r>
              <a:rPr sz="1600" dirty="0">
                <a:ea typeface="宋体" panose="02010600030101010101" pitchFamily="2" charset="-122"/>
                <a:sym typeface="+mn-ea"/>
              </a:rPr>
              <a:t>月</a:t>
            </a:r>
            <a:r>
              <a:rPr lang="en-US" sz="1600" dirty="0">
                <a:ea typeface="宋体" panose="02010600030101010101" pitchFamily="2" charset="-122"/>
                <a:sym typeface="+mn-ea"/>
              </a:rPr>
              <a:t>”</a:t>
            </a:r>
            <a:r>
              <a:rPr sz="1600" dirty="0">
                <a:ea typeface="宋体" panose="02010600030101010101" pitchFamily="2" charset="-122"/>
                <a:sym typeface="+mn-ea"/>
              </a:rPr>
              <a:t>作为预测模型的时间尺度</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df_month = df.resample('M').mean()</a:t>
            </a:r>
            <a:endParaRPr sz="1600" dirty="0">
              <a:ea typeface="宋体" panose="02010600030101010101" pitchFamily="2" charset="-122"/>
              <a:sym typeface="+mn-ea"/>
            </a:endParaRPr>
          </a:p>
          <a:p>
            <a:pPr>
              <a:lnSpc>
                <a:spcPct val="100000"/>
              </a:lnSpc>
              <a:spcAft>
                <a:spcPts val="500"/>
              </a:spcAft>
            </a:pPr>
            <a:r>
              <a:rPr lang="en-US" sz="1600" dirty="0">
                <a:ea typeface="宋体" panose="02010600030101010101" pitchFamily="2" charset="-122"/>
                <a:sym typeface="+mn-ea"/>
              </a:rPr>
              <a:t>S</a:t>
            </a:r>
            <a:r>
              <a:rPr lang="en-US" altLang="zh-CN" sz="1600" dirty="0">
                <a:ea typeface="宋体" panose="02010600030101010101" pitchFamily="2" charset="-122"/>
                <a:sym typeface="+mn-ea"/>
              </a:rPr>
              <a:t>tep2</a:t>
            </a:r>
            <a:r>
              <a:rPr lang="zh-CN" altLang="zh-CN" sz="1600" dirty="0">
                <a:ea typeface="宋体" panose="02010600030101010101" pitchFamily="2" charset="-122"/>
                <a:sym typeface="+mn-ea"/>
              </a:rPr>
              <a:t>，模型选择</a:t>
            </a:r>
            <a:r>
              <a:rPr lang="en-US" altLang="zh-CN" sz="1600" dirty="0">
                <a:ea typeface="宋体" panose="02010600030101010101" pitchFamily="2" charset="-122"/>
                <a:sym typeface="+mn-ea"/>
              </a:rPr>
              <a:t>&amp;</a:t>
            </a:r>
            <a:r>
              <a:rPr lang="zh-CN" altLang="en-US" sz="1600" dirty="0">
                <a:ea typeface="宋体" panose="02010600030101010101" pitchFamily="2" charset="-122"/>
                <a:sym typeface="+mn-ea"/>
              </a:rPr>
              <a:t>训练，</a:t>
            </a:r>
            <a:r>
              <a:rPr lang="zh-CN" altLang="zh-CN" sz="1600" dirty="0">
                <a:ea typeface="宋体" panose="02010600030101010101" pitchFamily="2" charset="-122"/>
                <a:sym typeface="+mn-ea"/>
              </a:rPr>
              <a:t>在给定范围内，选择最优的超参数</a:t>
            </a:r>
            <a:endParaRPr lang="zh-CN" altLang="zh-CN" sz="1600" dirty="0">
              <a:ea typeface="宋体" panose="02010600030101010101" pitchFamily="2" charset="-122"/>
              <a:sym typeface="+mn-ea"/>
            </a:endParaRPr>
          </a:p>
          <a:p>
            <a:pPr marL="0" indent="0">
              <a:lnSpc>
                <a:spcPct val="100000"/>
              </a:lnSpc>
              <a:spcAft>
                <a:spcPts val="500"/>
              </a:spcAft>
              <a:buNone/>
            </a:pPr>
            <a:r>
              <a:rPr lang="zh-CN" altLang="zh-CN" sz="1600" dirty="0">
                <a:ea typeface="宋体" panose="02010600030101010101" pitchFamily="2" charset="-122"/>
                <a:sym typeface="+mn-ea"/>
              </a:rPr>
              <a:t>创建ARMA时间序列模型。我们并不知道p和q取什么值时，模型最优，因此可以给它们设置一个区间范围，比如都是range(0,3)，然后计算不同模型的AIC数值，选择最小的AIC数值对应的那个ARMA模型</a:t>
            </a:r>
            <a:endParaRPr lang="zh-CN" altLang="zh-CN" sz="1600" dirty="0">
              <a:ea typeface="宋体" panose="02010600030101010101" pitchFamily="2" charset="-122"/>
              <a:sym typeface="+mn-ea"/>
            </a:endParaRPr>
          </a:p>
          <a:p>
            <a:pPr>
              <a:lnSpc>
                <a:spcPct val="100000"/>
              </a:lnSpc>
              <a:spcAft>
                <a:spcPts val="500"/>
              </a:spcAft>
            </a:pPr>
            <a:r>
              <a:rPr lang="en-US" altLang="zh-CN" sz="1600" dirty="0">
                <a:ea typeface="宋体" panose="02010600030101010101" pitchFamily="2" charset="-122"/>
                <a:sym typeface="+mn-ea"/>
              </a:rPr>
              <a:t>Step3</a:t>
            </a:r>
            <a:r>
              <a:rPr lang="zh-CN" altLang="zh-CN" sz="1600" dirty="0">
                <a:ea typeface="宋体" panose="02010600030101010101" pitchFamily="2" charset="-122"/>
                <a:sym typeface="+mn-ea"/>
              </a:rPr>
              <a:t>，模型预测，可视化呈现</a:t>
            </a:r>
            <a:endParaRPr lang="zh-CN" altLang="zh-CN" sz="1600" dirty="0">
              <a:ea typeface="宋体" panose="02010600030101010101" pitchFamily="2" charset="-122"/>
              <a:sym typeface="+mn-ea"/>
            </a:endParaRPr>
          </a:p>
          <a:p>
            <a:pPr marL="0" indent="0">
              <a:lnSpc>
                <a:spcPct val="100000"/>
              </a:lnSpc>
              <a:spcAft>
                <a:spcPts val="500"/>
              </a:spcAft>
              <a:buNone/>
            </a:pPr>
            <a:r>
              <a:rPr lang="zh-CN" altLang="zh-CN" sz="1600" dirty="0">
                <a:ea typeface="宋体" panose="02010600030101010101" pitchFamily="2" charset="-122"/>
                <a:sym typeface="+mn-ea"/>
              </a:rPr>
              <a:t>用这个最优的ARMA模型预测未来</a:t>
            </a:r>
            <a:r>
              <a:rPr lang="en-US" altLang="zh-CN" sz="1600" dirty="0">
                <a:ea typeface="宋体" panose="02010600030101010101" pitchFamily="2" charset="-122"/>
                <a:sym typeface="+mn-ea"/>
              </a:rPr>
              <a:t>3</a:t>
            </a:r>
            <a:r>
              <a:rPr lang="zh-CN" altLang="zh-CN" sz="1600" dirty="0">
                <a:ea typeface="宋体" panose="02010600030101010101" pitchFamily="2" charset="-122"/>
                <a:sym typeface="+mn-ea"/>
              </a:rPr>
              <a:t>个月的沪市指数走势，并将结果做可视化呈现。</a:t>
            </a:r>
            <a:endParaRPr lang="zh-CN" altLang="zh-CN" sz="1600" dirty="0">
              <a:ea typeface="宋体" panose="02010600030101010101" pitchFamily="2" charset="-122"/>
              <a:sym typeface="+mn-ea"/>
            </a:endParaRPr>
          </a:p>
          <a:p>
            <a:pPr marL="0" indent="0">
              <a:lnSpc>
                <a:spcPct val="100000"/>
              </a:lnSpc>
              <a:spcAft>
                <a:spcPts val="500"/>
              </a:spcAft>
              <a:buNone/>
            </a:pPr>
            <a:endParaRPr sz="1600" dirty="0">
              <a:ea typeface="宋体" panose="02010600030101010101" pitchFamily="2" charset="-122"/>
              <a:sym typeface="+mn-ea"/>
            </a:endParaRPr>
          </a:p>
          <a:p>
            <a:pPr marL="0" indent="0">
              <a:lnSpc>
                <a:spcPct val="100000"/>
              </a:lnSpc>
              <a:spcAft>
                <a:spcPts val="500"/>
              </a:spcAft>
              <a:buNone/>
            </a:pPr>
            <a:endParaRPr sz="1600" dirty="0">
              <a:ea typeface="宋体" panose="02010600030101010101" pitchFamily="2" charset="-122"/>
              <a:sym typeface="+mn-ea"/>
            </a:endParaRPr>
          </a:p>
          <a:p>
            <a:pPr marL="0" indent="0">
              <a:lnSpc>
                <a:spcPct val="100000"/>
              </a:lnSpc>
              <a:spcAft>
                <a:spcPts val="500"/>
              </a:spcAft>
              <a:buNone/>
            </a:pPr>
            <a:endParaRPr sz="1600" dirty="0">
              <a:ea typeface="宋体" panose="02010600030101010101" pitchFamily="2" charset="-122"/>
              <a:sym typeface="+mn-ea"/>
            </a:endParaRPr>
          </a:p>
        </p:txBody>
      </p:sp>
      <p:sp>
        <p:nvSpPr>
          <p:cNvPr id="2" name="Content Placeholder 2"/>
          <p:cNvSpPr txBox="1">
            <a:spLocks noGrp="1"/>
          </p:cNvSpPr>
          <p:nvPr/>
        </p:nvSpPr>
        <p:spPr>
          <a:xfrm>
            <a:off x="8234680" y="4798695"/>
            <a:ext cx="3211195" cy="4724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1990</a:t>
            </a:r>
            <a:r>
              <a:rPr lang="zh-CN" sz="1600" dirty="0">
                <a:ea typeface="宋体" panose="02010600030101010101" pitchFamily="2" charset="-122"/>
                <a:sym typeface="+mn-ea"/>
              </a:rPr>
              <a:t>年到</a:t>
            </a:r>
            <a:r>
              <a:rPr lang="en-US" altLang="zh-CN" sz="1600" dirty="0">
                <a:ea typeface="宋体" panose="02010600030101010101" pitchFamily="2" charset="-122"/>
                <a:sym typeface="+mn-ea"/>
              </a:rPr>
              <a:t>2020</a:t>
            </a:r>
            <a:r>
              <a:rPr lang="zh-CN" altLang="en-US" sz="1600" dirty="0">
                <a:ea typeface="宋体" panose="02010600030101010101" pitchFamily="2" charset="-122"/>
                <a:sym typeface="+mn-ea"/>
              </a:rPr>
              <a:t>年沪市指数走势</a:t>
            </a:r>
            <a:endParaRPr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6476365" y="2019935"/>
            <a:ext cx="5619750" cy="2676525"/>
          </a:xfrm>
          <a:prstGeom prst="rect">
            <a:avLst/>
          </a:prstGeom>
        </p:spPr>
      </p:pic>
    </p:spTree>
    <p:custDataLst>
      <p:tags r:id="rId2"/>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ARMA</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Aft>
                <a:spcPts val="500"/>
              </a:spcAft>
              <a:buNone/>
            </a:pPr>
            <a:r>
              <a:rPr sz="1600" dirty="0">
                <a:ea typeface="宋体" panose="02010600030101010101" pitchFamily="2" charset="-122"/>
                <a:sym typeface="+mn-ea"/>
              </a:rPr>
              <a:t># 数据加载</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df = pd.read_csv('./shanghai_index_1990_12_19_to_20</a:t>
            </a:r>
            <a:r>
              <a:rPr lang="en-US" sz="1600" dirty="0">
                <a:ea typeface="宋体" panose="02010600030101010101" pitchFamily="2" charset="-122"/>
                <a:sym typeface="+mn-ea"/>
              </a:rPr>
              <a:t>20</a:t>
            </a:r>
            <a:r>
              <a:rPr sz="1600" dirty="0">
                <a:ea typeface="宋体" panose="02010600030101010101" pitchFamily="2" charset="-122"/>
                <a:sym typeface="+mn-ea"/>
              </a:rPr>
              <a:t>_</a:t>
            </a:r>
            <a:r>
              <a:rPr lang="en-US" sz="1600" dirty="0">
                <a:ea typeface="宋体" panose="02010600030101010101" pitchFamily="2" charset="-122"/>
                <a:sym typeface="+mn-ea"/>
              </a:rPr>
              <a:t>03</a:t>
            </a:r>
            <a:r>
              <a:rPr sz="1600" dirty="0">
                <a:ea typeface="宋体" panose="02010600030101010101" pitchFamily="2" charset="-122"/>
                <a:sym typeface="+mn-ea"/>
              </a:rPr>
              <a:t>_1</a:t>
            </a:r>
            <a:r>
              <a:rPr lang="en-US" sz="1600" dirty="0">
                <a:ea typeface="宋体" panose="02010600030101010101" pitchFamily="2" charset="-122"/>
                <a:sym typeface="+mn-ea"/>
              </a:rPr>
              <a:t>2</a:t>
            </a:r>
            <a:r>
              <a:rPr sz="1600" dirty="0">
                <a:ea typeface="宋体" panose="02010600030101010101" pitchFamily="2" charset="-122"/>
                <a:sym typeface="+mn-ea"/>
              </a:rPr>
              <a:t>.csv')</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df = df[['Timestamp', 'Price']]</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 将时间作为df的索引</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df.Timestamp = pd.to_datetime(df.Timestamp)</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df.index = df.Timestamp</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 数据探索</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print(df.head())</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 按照月，季度，年来统计</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df_month = df.resample('M').mean()</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print(df_month)</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df_Q = df.resample('Q-DEC').mean()</a:t>
            </a:r>
            <a:endParaRPr sz="1600" dirty="0">
              <a:ea typeface="宋体" panose="02010600030101010101" pitchFamily="2" charset="-122"/>
              <a:sym typeface="+mn-ea"/>
            </a:endParaRPr>
          </a:p>
          <a:p>
            <a:pPr marL="0" indent="0">
              <a:lnSpc>
                <a:spcPct val="100000"/>
              </a:lnSpc>
              <a:spcAft>
                <a:spcPts val="500"/>
              </a:spcAft>
              <a:buNone/>
            </a:pPr>
            <a:r>
              <a:rPr sz="1600" dirty="0">
                <a:ea typeface="宋体" panose="02010600030101010101" pitchFamily="2" charset="-122"/>
                <a:sym typeface="+mn-ea"/>
              </a:rPr>
              <a:t>df_year = df.resample('A-DEC').mean()</a:t>
            </a:r>
            <a:endParaRPr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8185785" y="1810385"/>
            <a:ext cx="2343150" cy="3781425"/>
          </a:xfrm>
          <a:prstGeom prst="rect">
            <a:avLst/>
          </a:prstGeom>
        </p:spPr>
      </p:pic>
    </p:spTree>
    <p:custDataLst>
      <p:tags r:id="rId2"/>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ARMA</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052195"/>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800"/>
              </a:spcBef>
              <a:spcAft>
                <a:spcPts val="500"/>
              </a:spcAft>
              <a:buNone/>
            </a:pPr>
            <a:r>
              <a:rPr sz="1400" dirty="0">
                <a:ea typeface="宋体" panose="02010600030101010101" pitchFamily="2" charset="-122"/>
                <a:sym typeface="+mn-ea"/>
              </a:rPr>
              <a:t># 按照天，月，季度，年来显示沪市指数的走势</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fig = plt.figure(figsize=[15, 7])</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plt.rcParams['font.sans-serif']=['SimHei'] #用来正常显示中文标签</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plt.suptitle('沪市指数', fontsize=20)</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plt.subplot(221)</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plt.plot(df.Price, '-', label='按天')</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plt.legend()</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plt.subplot(222)</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plt.plot(df_month.Price, '-', label='按月')</a:t>
            </a:r>
            <a:endParaRPr sz="1400" dirty="0">
              <a:ea typeface="宋体" panose="02010600030101010101" pitchFamily="2" charset="-122"/>
              <a:sym typeface="+mn-ea"/>
            </a:endParaRPr>
          </a:p>
          <a:p>
            <a:pPr marL="0" indent="0">
              <a:lnSpc>
                <a:spcPct val="100000"/>
              </a:lnSpc>
              <a:spcBef>
                <a:spcPts val="800"/>
              </a:spcBef>
              <a:spcAft>
                <a:spcPts val="500"/>
              </a:spcAft>
              <a:buNone/>
            </a:pPr>
            <a:r>
              <a:rPr lang="en-US" sz="1400" dirty="0">
                <a:ea typeface="宋体" panose="02010600030101010101" pitchFamily="2" charset="-122"/>
                <a:sym typeface="+mn-ea"/>
              </a:rPr>
              <a:t>……</a:t>
            </a:r>
            <a:endParaRPr lang="en-US"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plt.plot(df_Q.Price, '-', label='按季度')</a:t>
            </a:r>
            <a:endParaRPr sz="1400" dirty="0">
              <a:ea typeface="宋体" panose="02010600030101010101" pitchFamily="2" charset="-122"/>
              <a:sym typeface="+mn-ea"/>
            </a:endParaRPr>
          </a:p>
          <a:p>
            <a:pPr marL="0" indent="0">
              <a:lnSpc>
                <a:spcPct val="100000"/>
              </a:lnSpc>
              <a:spcBef>
                <a:spcPts val="800"/>
              </a:spcBef>
              <a:spcAft>
                <a:spcPts val="500"/>
              </a:spcAft>
              <a:buNone/>
            </a:pPr>
            <a:r>
              <a:rPr lang="en-US" sz="1400" dirty="0">
                <a:ea typeface="宋体" panose="02010600030101010101" pitchFamily="2" charset="-122"/>
                <a:sym typeface="+mn-ea"/>
              </a:rPr>
              <a:t>……</a:t>
            </a:r>
            <a:endParaRPr lang="en-US"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plt.plot(df_year.Price, '-', label='按年')</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plt.legend()</a:t>
            </a:r>
            <a:endParaRPr sz="1400" dirty="0">
              <a:ea typeface="宋体" panose="02010600030101010101" pitchFamily="2" charset="-122"/>
              <a:sym typeface="+mn-ea"/>
            </a:endParaRPr>
          </a:p>
          <a:p>
            <a:pPr marL="0" indent="0">
              <a:lnSpc>
                <a:spcPct val="100000"/>
              </a:lnSpc>
              <a:spcBef>
                <a:spcPts val="800"/>
              </a:spcBef>
              <a:spcAft>
                <a:spcPts val="500"/>
              </a:spcAft>
              <a:buNone/>
            </a:pPr>
            <a:r>
              <a:rPr sz="1400" dirty="0">
                <a:ea typeface="宋体" panose="02010600030101010101" pitchFamily="2" charset="-122"/>
                <a:sym typeface="+mn-ea"/>
              </a:rPr>
              <a:t>plt.show()</a:t>
            </a:r>
            <a:endParaRPr sz="14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3994785" y="2171700"/>
            <a:ext cx="8109585" cy="4276725"/>
          </a:xfrm>
          <a:prstGeom prst="rect">
            <a:avLst/>
          </a:prstGeom>
        </p:spPr>
      </p:pic>
    </p:spTree>
    <p:custDataLst>
      <p:tags r:id="rId2"/>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ARMA</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052195"/>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500"/>
              </a:spcBef>
              <a:buNone/>
            </a:pPr>
            <a:r>
              <a:rPr sz="1400" dirty="0">
                <a:ea typeface="宋体" panose="02010600030101010101" pitchFamily="2" charset="-122"/>
                <a:sym typeface="+mn-ea"/>
              </a:rPr>
              <a:t># 设置参数范围</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ps = range(0, 3)</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qs = range(0, 3)</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parameters = product(ps, qs)</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parameters_list = list(parameters)</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寻找最优ARMA模型参数，即best_aic最小</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results = []</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best_aic = float("inf") # 正无穷</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for param in parameters_list:</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try:</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model = ARMA(df_month.Price,order=(param[0], param[1])).fit()</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except ValueError:</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print('参数错误:', param)</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continue</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aic = model.aic</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if aic &lt; best_aic:</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best_model = model</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best_aic = aic</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best_param = param</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results.append([param, model.aic])</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print('最优模型: ', best_model.summary())</a:t>
            </a:r>
            <a:endParaRPr sz="14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863590" y="1645285"/>
            <a:ext cx="6096000" cy="4505325"/>
          </a:xfrm>
          <a:prstGeom prst="rect">
            <a:avLst/>
          </a:prstGeom>
        </p:spPr>
      </p:pic>
    </p:spTree>
    <p:custDataLst>
      <p:tags r:id="rId2"/>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ARMA</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48640" y="1136015"/>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800"/>
              </a:spcBef>
              <a:buNone/>
            </a:pPr>
            <a:r>
              <a:rPr sz="1400" dirty="0">
                <a:ea typeface="宋体" panose="02010600030101010101" pitchFamily="2" charset="-122"/>
                <a:sym typeface="+mn-ea"/>
              </a:rPr>
              <a:t># 设置future_month，需要预测的时间date_list</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future_month = 3</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last_month = pd.to_datetime(df_month2.index[len(df_month2)-1])</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date_list = []</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for i in range(future_month):</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 计算下个月有多少天</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year = last_month.year</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month = last_month.month</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if month == 12:</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month = 1</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year = year+1</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else:</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month = month + 1</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next_month_days = calendar.monthrange(year, month)[1]</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#print(next_month_days)</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last_month = last_month + timedelta(days=next_month_days)</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date_list.append(last_month)</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print('date_list=', date_list)</a:t>
            </a:r>
            <a:endParaRPr sz="1400" dirty="0">
              <a:ea typeface="宋体" panose="02010600030101010101" pitchFamily="2" charset="-122"/>
              <a:sym typeface="+mn-ea"/>
            </a:endParaRPr>
          </a:p>
        </p:txBody>
      </p:sp>
      <p:sp>
        <p:nvSpPr>
          <p:cNvPr id="2" name="文本框 1"/>
          <p:cNvSpPr txBox="1"/>
          <p:nvPr/>
        </p:nvSpPr>
        <p:spPr>
          <a:xfrm>
            <a:off x="5904230" y="3082925"/>
            <a:ext cx="577469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date_list= [Timestamp('2020-0</a:t>
            </a:r>
            <a:r>
              <a:rPr kumimoji="0" lang="en-US" altLang="zh-CN" sz="1400" b="0" i="0" u="none" strike="noStrike" cap="none" spc="0" normalizeH="0" baseline="0">
                <a:ln>
                  <a:noFill/>
                </a:ln>
                <a:solidFill>
                  <a:srgbClr val="000000"/>
                </a:solidFill>
                <a:effectLst/>
                <a:uFillTx/>
                <a:latin typeface="+mn-lt"/>
                <a:ea typeface="+mn-ea"/>
                <a:cs typeface="+mn-cs"/>
                <a:sym typeface="Calibri" panose="020F0502020204030204"/>
              </a:rPr>
              <a:t>4</a:t>
            </a: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-3</a:t>
            </a:r>
            <a:r>
              <a:rPr kumimoji="0" lang="en-US" altLang="zh-CN" sz="1400" b="0" i="0" u="none" strike="noStrike" cap="none" spc="0" normalizeH="0" baseline="0">
                <a:ln>
                  <a:noFill/>
                </a:ln>
                <a:solidFill>
                  <a:srgbClr val="000000"/>
                </a:solidFill>
                <a:effectLst/>
                <a:uFillTx/>
                <a:latin typeface="+mn-lt"/>
                <a:ea typeface="+mn-ea"/>
                <a:cs typeface="+mn-cs"/>
                <a:sym typeface="Calibri" panose="020F0502020204030204"/>
              </a:rPr>
              <a:t>0</a:t>
            </a: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 00:00:00', freq='M'), Timestamp('2020-0</a:t>
            </a:r>
            <a:r>
              <a:rPr kumimoji="0" lang="en-US" altLang="zh-CN" sz="1400" b="0" i="0" u="none" strike="noStrike" cap="none" spc="0" normalizeH="0" baseline="0">
                <a:ln>
                  <a:noFill/>
                </a:ln>
                <a:solidFill>
                  <a:srgbClr val="000000"/>
                </a:solidFill>
                <a:effectLst/>
                <a:uFillTx/>
                <a:latin typeface="+mn-lt"/>
                <a:ea typeface="+mn-ea"/>
                <a:cs typeface="+mn-cs"/>
                <a:sym typeface="Calibri" panose="020F0502020204030204"/>
              </a:rPr>
              <a:t>5</a:t>
            </a: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a:t>
            </a:r>
            <a:r>
              <a:rPr kumimoji="0" lang="en-US" altLang="zh-CN" sz="1400" b="0" i="0" u="none" strike="noStrike" cap="none" spc="0" normalizeH="0" baseline="0">
                <a:ln>
                  <a:noFill/>
                </a:ln>
                <a:solidFill>
                  <a:srgbClr val="000000"/>
                </a:solidFill>
                <a:effectLst/>
                <a:uFillTx/>
                <a:latin typeface="+mn-lt"/>
                <a:ea typeface="+mn-ea"/>
                <a:cs typeface="+mn-cs"/>
                <a:sym typeface="Calibri" panose="020F0502020204030204"/>
              </a:rPr>
              <a:t>31</a:t>
            </a: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 00:00:00', freq='M'), Timestamp('2020-0</a:t>
            </a:r>
            <a:r>
              <a:rPr kumimoji="0" lang="en-US" altLang="zh-CN" sz="1400" b="0" i="0" u="none" strike="noStrike" cap="none" spc="0" normalizeH="0" baseline="0">
                <a:ln>
                  <a:noFill/>
                </a:ln>
                <a:solidFill>
                  <a:srgbClr val="000000"/>
                </a:solidFill>
                <a:effectLst/>
                <a:uFillTx/>
                <a:latin typeface="+mn-lt"/>
                <a:ea typeface="+mn-ea"/>
                <a:cs typeface="+mn-cs"/>
                <a:sym typeface="Calibri" panose="020F0502020204030204"/>
              </a:rPr>
              <a:t>6</a:t>
            </a: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-3</a:t>
            </a:r>
            <a:r>
              <a:rPr kumimoji="0" lang="en-US" altLang="zh-CN" sz="1400" b="0" i="0" u="none" strike="noStrike" cap="none" spc="0" normalizeH="0" baseline="0">
                <a:ln>
                  <a:noFill/>
                </a:ln>
                <a:solidFill>
                  <a:srgbClr val="000000"/>
                </a:solidFill>
                <a:effectLst/>
                <a:uFillTx/>
                <a:latin typeface="+mn-lt"/>
                <a:ea typeface="+mn-ea"/>
                <a:cs typeface="+mn-cs"/>
                <a:sym typeface="Calibri" panose="020F0502020204030204"/>
              </a:rPr>
              <a:t>0</a:t>
            </a: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 00:00:00', freq='M')]</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ARMA</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48640" y="1136015"/>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800"/>
              </a:spcBef>
              <a:buNone/>
            </a:pPr>
            <a:r>
              <a:rPr sz="1400" dirty="0">
                <a:ea typeface="宋体" panose="02010600030101010101" pitchFamily="2" charset="-122"/>
                <a:sym typeface="+mn-ea"/>
              </a:rPr>
              <a:t># 添加未来要预测的3个月</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future = pd.DataFrame(index=date_list, columns= df_month.columns)</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df_month2 = pd.concat([df_month2, future])</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df_month2['forecast'] = best_model.predict(start=0, end=len(df_month2))</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第一个元素不正确，设置为NaN</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df_month2['forecast'][0] = np.NaN</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print(df_month2)</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沪市指数预测结果显示</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plt.figure(figsize=(30,7))</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df_month2.Price.plot(label='实际指数')</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df_month2.forecast.plot(color='r', ls='--', label='预测指数')</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plt.legend()</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plt.title('沪市指数（月）')</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plt.xlabel('时间')</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plt.ylabel('指数')</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plt.show()</a:t>
            </a:r>
            <a:endParaRPr sz="14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4504690" y="2620645"/>
            <a:ext cx="7551420" cy="2996565"/>
          </a:xfrm>
          <a:prstGeom prst="rect">
            <a:avLst/>
          </a:prstGeom>
        </p:spPr>
      </p:pic>
    </p:spTree>
    <p:custDataLst>
      <p:tags r:id="rId2"/>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ARMA</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72440" y="1136015"/>
            <a:ext cx="59569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800"/>
              </a:spcBef>
              <a:buNone/>
            </a:pPr>
            <a:r>
              <a:rPr sz="1400" dirty="0">
                <a:ea typeface="宋体" panose="02010600030101010101" pitchFamily="2" charset="-122"/>
                <a:sym typeface="+mn-ea"/>
              </a:rPr>
              <a:t># 设置参数范围</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ps = range(0, 5)</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qs = range(0, 5)</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ds = range(1, 2) </a:t>
            </a:r>
            <a:r>
              <a:rPr lang="en-US" sz="1400" dirty="0">
                <a:ea typeface="宋体" panose="02010600030101010101" pitchFamily="2" charset="-122"/>
                <a:sym typeface="+mn-ea"/>
              </a:rPr>
              <a:t>#</a:t>
            </a:r>
            <a:r>
              <a:rPr lang="zh-CN" sz="1400" dirty="0">
                <a:ea typeface="宋体" panose="02010600030101010101" pitchFamily="2" charset="-122"/>
                <a:sym typeface="+mn-ea"/>
              </a:rPr>
              <a:t>使用</a:t>
            </a:r>
            <a:r>
              <a:rPr lang="en-US" altLang="zh-CN" sz="1400" dirty="0">
                <a:ea typeface="宋体" panose="02010600030101010101" pitchFamily="2" charset="-122"/>
                <a:sym typeface="+mn-ea"/>
              </a:rPr>
              <a:t>1</a:t>
            </a:r>
            <a:r>
              <a:rPr lang="zh-CN" altLang="en-US" sz="1400" dirty="0">
                <a:ea typeface="宋体" panose="02010600030101010101" pitchFamily="2" charset="-122"/>
                <a:sym typeface="+mn-ea"/>
              </a:rPr>
              <a:t>阶差分</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for param in parameters_list:</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try:</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model = sm.tsa.statespace.SARIMAX(df_month.Price,</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order=(param[0], param[1], param[2]),</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enforce_stationarity=False,</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enforce_invertibility=False).fit()</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except ValueError:</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print('参数错误:', param)</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continue</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aic = model.aic</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if aic &lt; best_aic:</a:t>
            </a:r>
            <a:endParaRPr sz="1400" dirty="0">
              <a:ea typeface="宋体" panose="02010600030101010101" pitchFamily="2" charset="-122"/>
              <a:sym typeface="+mn-ea"/>
            </a:endParaRPr>
          </a:p>
          <a:p>
            <a:pPr marL="0" indent="0">
              <a:lnSpc>
                <a:spcPct val="100000"/>
              </a:lnSpc>
              <a:spcBef>
                <a:spcPts val="800"/>
              </a:spcBef>
              <a:buNone/>
            </a:pPr>
            <a:r>
              <a:rPr lang="en-US" sz="1400" dirty="0">
                <a:ea typeface="宋体" panose="02010600030101010101" pitchFamily="2" charset="-122"/>
                <a:sym typeface="+mn-ea"/>
              </a:rPr>
              <a:t>    ……</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输出最优模型</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print('最优模型: ', best_model.summary())</a:t>
            </a:r>
            <a:endParaRPr sz="14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5607050" y="1558925"/>
            <a:ext cx="6429375" cy="4238625"/>
          </a:xfrm>
          <a:prstGeom prst="rect">
            <a:avLst/>
          </a:prstGeom>
        </p:spPr>
      </p:pic>
    </p:spTree>
    <p:custDataLst>
      <p:tags r:id="rId2"/>
    </p:custData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ARMA</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48640" y="1136015"/>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800"/>
              </a:spcBef>
              <a:buNone/>
            </a:pPr>
            <a:r>
              <a:rPr sz="1400" dirty="0">
                <a:ea typeface="宋体" panose="02010600030101010101" pitchFamily="2" charset="-122"/>
                <a:sym typeface="+mn-ea"/>
              </a:rPr>
              <a:t># 添加未来要预测的3个月</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future = pd.DataFrame(index=date_list, columns= df_month.columns)</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df_month2 = pd.concat([df_month2, future])</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get_prediction得到的是区间，使用predicted_mean</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df_month2['forecast'] = best_model.get_prediction(start=0, end=len(df_month2)).predicted_mean</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 沪市指数预测结果显示</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plt.figure(figsize=(30,7))</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df_month2.Price.plot(label='实际指数')</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df_month2.forecast.plot(color='r', ls='--', label='预测指数')</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plt.legend()</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plt.title('沪市指数（月）')</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plt.xlabel('时间')</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plt.ylabel('指数')</a:t>
            </a:r>
            <a:endParaRPr sz="1400" dirty="0">
              <a:ea typeface="宋体" panose="02010600030101010101" pitchFamily="2" charset="-122"/>
              <a:sym typeface="+mn-ea"/>
            </a:endParaRPr>
          </a:p>
          <a:p>
            <a:pPr marL="0" indent="0">
              <a:lnSpc>
                <a:spcPct val="100000"/>
              </a:lnSpc>
              <a:spcBef>
                <a:spcPts val="800"/>
              </a:spcBef>
              <a:buNone/>
            </a:pPr>
            <a:r>
              <a:rPr sz="1400" dirty="0">
                <a:ea typeface="宋体" panose="02010600030101010101" pitchFamily="2" charset="-122"/>
                <a:sym typeface="+mn-ea"/>
              </a:rPr>
              <a:t>plt.show()</a:t>
            </a:r>
            <a:endParaRPr sz="14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4852670" y="2854960"/>
            <a:ext cx="7234555" cy="2740025"/>
          </a:xfrm>
          <a:prstGeom prst="rect">
            <a:avLst/>
          </a:prstGeom>
        </p:spPr>
      </p:pic>
    </p:spTree>
    <p:custDataLst>
      <p:tags r:id="rId2"/>
    </p:custData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zh-CN" dirty="0">
                <a:ea typeface="宋体" panose="02010600030101010101" pitchFamily="2" charset="-122"/>
                <a:sym typeface="+mn-ea"/>
              </a:rPr>
              <a:t>使用</a:t>
            </a:r>
            <a:r>
              <a:rPr lang="en-US" altLang="zh-CN" dirty="0">
                <a:ea typeface="宋体" panose="02010600030101010101" pitchFamily="2" charset="-122"/>
                <a:sym typeface="+mn-ea"/>
              </a:rPr>
              <a:t>LSTM</a:t>
            </a:r>
            <a:r>
              <a:rPr lang="zh-CN" altLang="en-US" dirty="0">
                <a:ea typeface="宋体" panose="02010600030101010101" pitchFamily="2" charset="-122"/>
                <a:sym typeface="+mn-ea"/>
              </a:rPr>
              <a:t>进行</a:t>
            </a:r>
            <a:r>
              <a:rPr lang="zh-CN" altLang="zh-CN" dirty="0">
                <a:ea typeface="宋体" panose="02010600030101010101" pitchFamily="2" charset="-122"/>
                <a:sym typeface="+mn-ea"/>
              </a:rPr>
              <a:t>时间序列预测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LSTM</a:t>
            </a:r>
            <a:r>
              <a:rPr lang="zh-CN" sz="1600" dirty="0">
                <a:ea typeface="宋体" panose="02010600030101010101" pitchFamily="2" charset="-122"/>
                <a:sym typeface="+mn-ea"/>
              </a:rPr>
              <a:t>，Long Short-Term Memory，长短记忆网络</a:t>
            </a:r>
            <a:endParaRPr 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可以避免常规RNN的梯度消失，在工业界</a:t>
            </a:r>
            <a:r>
              <a:rPr lang="zh-CN" sz="1600" dirty="0">
                <a:ea typeface="宋体" panose="02010600030101010101" pitchFamily="2" charset="-122"/>
                <a:sym typeface="+mn-ea"/>
              </a:rPr>
              <a:t>有</a:t>
            </a:r>
            <a:r>
              <a:rPr sz="1600" dirty="0">
                <a:ea typeface="宋体" panose="02010600030101010101" pitchFamily="2" charset="-122"/>
                <a:sym typeface="+mn-ea"/>
              </a:rPr>
              <a:t>广泛应用</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引入了三个门函数：输入门</a:t>
            </a:r>
            <a:r>
              <a:rPr lang="zh-CN" sz="1600" dirty="0">
                <a:ea typeface="宋体" panose="02010600030101010101" pitchFamily="2" charset="-122"/>
                <a:sym typeface="+mn-ea"/>
              </a:rPr>
              <a:t>（</a:t>
            </a:r>
            <a:r>
              <a:rPr lang="en-US" altLang="zh-CN" sz="1600" dirty="0">
                <a:ea typeface="宋体" panose="02010600030101010101" pitchFamily="2" charset="-122"/>
                <a:sym typeface="+mn-ea"/>
              </a:rPr>
              <a:t>Input Gate</a:t>
            </a:r>
            <a:r>
              <a:rPr lang="zh-CN" altLang="zh-CN" sz="1600" dirty="0">
                <a:ea typeface="宋体" panose="02010600030101010101" pitchFamily="2" charset="-122"/>
                <a:sym typeface="+mn-ea"/>
              </a:rPr>
              <a:t>）</a:t>
            </a:r>
            <a:r>
              <a:rPr sz="1600" dirty="0">
                <a:ea typeface="宋体" panose="02010600030101010101" pitchFamily="2" charset="-122"/>
                <a:sym typeface="+mn-ea"/>
              </a:rPr>
              <a:t>、遗忘门</a:t>
            </a:r>
            <a:r>
              <a:rPr lang="zh-CN" sz="1600" dirty="0">
                <a:ea typeface="宋体" panose="02010600030101010101" pitchFamily="2" charset="-122"/>
                <a:sym typeface="+mn-ea"/>
              </a:rPr>
              <a:t>（</a:t>
            </a:r>
            <a:r>
              <a:rPr lang="en-US" altLang="zh-CN" sz="1600" dirty="0">
                <a:ea typeface="宋体" panose="02010600030101010101" pitchFamily="2" charset="-122"/>
                <a:sym typeface="+mn-ea"/>
              </a:rPr>
              <a:t>Forget</a:t>
            </a:r>
            <a:r>
              <a:rPr lang="zh-CN" altLang="zh-CN" sz="1600" dirty="0">
                <a:ea typeface="宋体" panose="02010600030101010101" pitchFamily="2" charset="-122"/>
                <a:sym typeface="+mn-ea"/>
              </a:rPr>
              <a:t> </a:t>
            </a:r>
            <a:r>
              <a:rPr lang="en-US" altLang="zh-CN" sz="1600" dirty="0">
                <a:ea typeface="宋体" panose="02010600030101010101" pitchFamily="2" charset="-122"/>
                <a:sym typeface="+mn-ea"/>
              </a:rPr>
              <a:t>Gate</a:t>
            </a:r>
            <a:r>
              <a:rPr lang="zh-CN" altLang="en-US" sz="1600" dirty="0">
                <a:ea typeface="宋体" panose="02010600030101010101" pitchFamily="2" charset="-122"/>
                <a:sym typeface="+mn-ea"/>
              </a:rPr>
              <a:t>）</a:t>
            </a:r>
            <a:r>
              <a:rPr sz="1600" dirty="0">
                <a:ea typeface="宋体" panose="02010600030101010101" pitchFamily="2" charset="-122"/>
                <a:sym typeface="+mn-ea"/>
              </a:rPr>
              <a:t>和输出门</a:t>
            </a:r>
            <a:r>
              <a:rPr lang="zh-CN" sz="1600" dirty="0">
                <a:ea typeface="宋体" panose="02010600030101010101" pitchFamily="2" charset="-122"/>
                <a:sym typeface="+mn-ea"/>
              </a:rPr>
              <a:t>（</a:t>
            </a:r>
            <a:r>
              <a:rPr lang="en-US" altLang="zh-CN" sz="1600" dirty="0">
                <a:ea typeface="宋体" panose="02010600030101010101" pitchFamily="2" charset="-122"/>
                <a:sym typeface="+mn-ea"/>
              </a:rPr>
              <a:t>Output Gate</a:t>
            </a:r>
            <a:r>
              <a:rPr lang="zh-CN" altLang="en-US" sz="1600" dirty="0">
                <a:ea typeface="宋体" panose="02010600030101010101" pitchFamily="2" charset="-122"/>
                <a:sym typeface="+mn-ea"/>
              </a:rPr>
              <a:t>）</a:t>
            </a:r>
            <a:r>
              <a:rPr sz="1600" dirty="0">
                <a:ea typeface="宋体" panose="02010600030101010101" pitchFamily="2" charset="-122"/>
                <a:sym typeface="+mn-ea"/>
              </a:rPr>
              <a:t>来控制输入值、记忆值和输出值</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输入门决定了当前时刻网络的状态有多少信息需要保存到内部状态中，遗忘门决定了过去的状态信息有多少需要丢弃 </a:t>
            </a:r>
            <a:r>
              <a:rPr lang="en-US" sz="1600" dirty="0">
                <a:ea typeface="宋体" panose="02010600030101010101" pitchFamily="2" charset="-122"/>
                <a:sym typeface="+mn-ea"/>
              </a:rPr>
              <a:t>=&gt; </a:t>
            </a:r>
            <a:r>
              <a:rPr sz="1600" dirty="0">
                <a:ea typeface="宋体" panose="02010600030101010101" pitchFamily="2" charset="-122"/>
                <a:sym typeface="+mn-ea"/>
              </a:rPr>
              <a:t>输入门和遗忘门是LSTM能够记忆长期</a:t>
            </a:r>
            <a:r>
              <a:rPr lang="zh-CN" sz="1600" dirty="0">
                <a:ea typeface="宋体" panose="02010600030101010101" pitchFamily="2" charset="-122"/>
                <a:sym typeface="+mn-ea"/>
              </a:rPr>
              <a:t>依赖</a:t>
            </a:r>
            <a:r>
              <a:rPr sz="1600" dirty="0">
                <a:ea typeface="宋体" panose="02010600030101010101" pitchFamily="2" charset="-122"/>
                <a:sym typeface="+mn-ea"/>
              </a:rPr>
              <a:t>的关键</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输出门决定当前时刻的内部状态有多少信息需要输出给外部状态。</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111240" y="1779905"/>
            <a:ext cx="5976620" cy="3001645"/>
          </a:xfrm>
          <a:prstGeom prst="rect">
            <a:avLst/>
          </a:prstGeom>
        </p:spPr>
      </p:pic>
      <p:sp>
        <p:nvSpPr>
          <p:cNvPr id="2" name="文本框 1"/>
          <p:cNvSpPr txBox="1"/>
          <p:nvPr/>
        </p:nvSpPr>
        <p:spPr>
          <a:xfrm>
            <a:off x="6755765" y="4829175"/>
            <a:ext cx="5433060" cy="1567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一个LSTM单元在每个时间步会接收三个输入：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当前时刻的输入，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自上一时刻的内部状态 </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上一时刻的外部状态  </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和       同时作为三个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门</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的输入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是Logistic函数</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4" name="对象 -2147482616"/>
          <p:cNvGraphicFramePr>
            <a:graphicFrameLocks noChangeAspect="1"/>
          </p:cNvGraphicFramePr>
          <p:nvPr/>
        </p:nvGraphicFramePr>
        <p:xfrm>
          <a:off x="6755765" y="5266056"/>
          <a:ext cx="347345" cy="351790"/>
        </p:xfrm>
        <a:graphic>
          <a:graphicData uri="http://schemas.openxmlformats.org/presentationml/2006/ole">
            <mc:AlternateContent xmlns:mc="http://schemas.openxmlformats.org/markup-compatibility/2006">
              <mc:Choice xmlns:v="urn:schemas-microsoft-com:vml" Requires="v">
                <p:oleObj spid="_x0000_s7" name="" r:id="rId2" imgW="228600" imgH="228600" progId="Equation.KSEE3">
                  <p:embed/>
                </p:oleObj>
              </mc:Choice>
              <mc:Fallback>
                <p:oleObj name="" r:id="rId2" imgW="228600" imgH="228600" progId="Equation.KSEE3">
                  <p:embed/>
                  <p:pic>
                    <p:nvPicPr>
                      <p:cNvPr id="0" name="图片 3075"/>
                      <p:cNvPicPr/>
                      <p:nvPr/>
                    </p:nvPicPr>
                    <p:blipFill>
                      <a:blip r:embed="rId3"/>
                      <a:stretch>
                        <a:fillRect/>
                      </a:stretch>
                    </p:blipFill>
                    <p:spPr>
                      <a:xfrm>
                        <a:off x="6755765" y="5266056"/>
                        <a:ext cx="347345" cy="35179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6753226" y="5534661"/>
          <a:ext cx="347345" cy="351790"/>
        </p:xfrm>
        <a:graphic>
          <a:graphicData uri="http://schemas.openxmlformats.org/presentationml/2006/ole">
            <mc:AlternateContent xmlns:mc="http://schemas.openxmlformats.org/markup-compatibility/2006">
              <mc:Choice xmlns:v="urn:schemas-microsoft-com:vml" Requires="v">
                <p:oleObj spid="_x0000_s6" name="" r:id="rId4" imgW="228600" imgH="228600" progId="Equation.KSEE3">
                  <p:embed/>
                </p:oleObj>
              </mc:Choice>
              <mc:Fallback>
                <p:oleObj name="" r:id="rId4" imgW="228600" imgH="228600" progId="Equation.KSEE3">
                  <p:embed/>
                  <p:pic>
                    <p:nvPicPr>
                      <p:cNvPr id="0" name="图片 3075"/>
                      <p:cNvPicPr/>
                      <p:nvPr/>
                    </p:nvPicPr>
                    <p:blipFill>
                      <a:blip r:embed="rId5"/>
                      <a:stretch>
                        <a:fillRect/>
                      </a:stretch>
                    </p:blipFill>
                    <p:spPr>
                      <a:xfrm>
                        <a:off x="6753226" y="5534661"/>
                        <a:ext cx="347345" cy="351790"/>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6741795" y="5003165"/>
          <a:ext cx="389890" cy="400050"/>
        </p:xfrm>
        <a:graphic>
          <a:graphicData uri="http://schemas.openxmlformats.org/presentationml/2006/ole">
            <mc:AlternateContent xmlns:mc="http://schemas.openxmlformats.org/markup-compatibility/2006">
              <mc:Choice xmlns:v="urn:schemas-microsoft-com:vml" Requires="v">
                <p:oleObj spid="_x0000_s9" name="" r:id="rId6" imgW="347345" imgH="351790" progId="Equation.KSEE3">
                  <p:embed/>
                </p:oleObj>
              </mc:Choice>
              <mc:Fallback>
                <p:oleObj name="" r:id="rId6" imgW="347345" imgH="351790" progId="Equation.KSEE3">
                  <p:embed/>
                  <p:pic>
                    <p:nvPicPr>
                      <p:cNvPr id="0" name="图片 3075"/>
                      <p:cNvPicPr/>
                      <p:nvPr/>
                    </p:nvPicPr>
                    <p:blipFill>
                      <a:blip r:embed="rId7"/>
                      <a:stretch>
                        <a:fillRect/>
                      </a:stretch>
                    </p:blipFill>
                    <p:spPr>
                      <a:xfrm>
                        <a:off x="6741795" y="5003165"/>
                        <a:ext cx="389890" cy="400050"/>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6741795" y="5740400"/>
          <a:ext cx="389890" cy="400050"/>
        </p:xfrm>
        <a:graphic>
          <a:graphicData uri="http://schemas.openxmlformats.org/presentationml/2006/ole">
            <mc:AlternateContent xmlns:mc="http://schemas.openxmlformats.org/markup-compatibility/2006">
              <mc:Choice xmlns:v="urn:schemas-microsoft-com:vml" Requires="v">
                <p:oleObj spid="_x0000_s11" name="" r:id="rId8" imgW="347345" imgH="351790" progId="Equation.KSEE3">
                  <p:embed/>
                </p:oleObj>
              </mc:Choice>
              <mc:Fallback>
                <p:oleObj name="" r:id="rId8" imgW="347345" imgH="351790" progId="Equation.KSEE3">
                  <p:embed/>
                  <p:pic>
                    <p:nvPicPr>
                      <p:cNvPr id="0" name="图片 3075"/>
                      <p:cNvPicPr/>
                      <p:nvPr/>
                    </p:nvPicPr>
                    <p:blipFill>
                      <a:blip r:embed="rId7"/>
                      <a:stretch>
                        <a:fillRect/>
                      </a:stretch>
                    </p:blipFill>
                    <p:spPr>
                      <a:xfrm>
                        <a:off x="6741795" y="5740400"/>
                        <a:ext cx="389890" cy="400050"/>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7218681" y="5778501"/>
          <a:ext cx="347345" cy="351790"/>
        </p:xfrm>
        <a:graphic>
          <a:graphicData uri="http://schemas.openxmlformats.org/presentationml/2006/ole">
            <mc:AlternateContent xmlns:mc="http://schemas.openxmlformats.org/markup-compatibility/2006">
              <mc:Choice xmlns:v="urn:schemas-microsoft-com:vml" Requires="v">
                <p:oleObj spid="_x0000_s13" name="" r:id="rId9" imgW="228600" imgH="228600" progId="Equation.KSEE3">
                  <p:embed/>
                </p:oleObj>
              </mc:Choice>
              <mc:Fallback>
                <p:oleObj name="" r:id="rId9" imgW="228600" imgH="228600" progId="Equation.KSEE3">
                  <p:embed/>
                  <p:pic>
                    <p:nvPicPr>
                      <p:cNvPr id="0" name="图片 3075"/>
                      <p:cNvPicPr/>
                      <p:nvPr/>
                    </p:nvPicPr>
                    <p:blipFill>
                      <a:blip r:embed="rId5"/>
                      <a:stretch>
                        <a:fillRect/>
                      </a:stretch>
                    </p:blipFill>
                    <p:spPr>
                      <a:xfrm>
                        <a:off x="7218681" y="5778501"/>
                        <a:ext cx="347345" cy="351790"/>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6824345" y="6109970"/>
          <a:ext cx="240665" cy="223520"/>
        </p:xfrm>
        <a:graphic>
          <a:graphicData uri="http://schemas.openxmlformats.org/presentationml/2006/ole">
            <mc:AlternateContent xmlns:mc="http://schemas.openxmlformats.org/markup-compatibility/2006">
              <mc:Choice xmlns:v="urn:schemas-microsoft-com:vml" Requires="v">
                <p:oleObj spid="_x0000_s15" name="" r:id="rId10" imgW="152400" imgH="139700" progId="Equation.KSEE3">
                  <p:embed/>
                </p:oleObj>
              </mc:Choice>
              <mc:Fallback>
                <p:oleObj name="" r:id="rId10" imgW="152400" imgH="139700" progId="Equation.KSEE3">
                  <p:embed/>
                  <p:pic>
                    <p:nvPicPr>
                      <p:cNvPr id="0" name="图片 3075"/>
                      <p:cNvPicPr/>
                      <p:nvPr/>
                    </p:nvPicPr>
                    <p:blipFill>
                      <a:blip r:embed="rId11"/>
                      <a:stretch>
                        <a:fillRect/>
                      </a:stretch>
                    </p:blipFill>
                    <p:spPr>
                      <a:xfrm>
                        <a:off x="6824345" y="6109970"/>
                        <a:ext cx="240665" cy="223520"/>
                      </a:xfrm>
                      <a:prstGeom prst="rect">
                        <a:avLst/>
                      </a:prstGeom>
                      <a:noFill/>
                      <a:ln w="38100">
                        <a:noFill/>
                        <a:miter/>
                      </a:ln>
                    </p:spPr>
                  </p:pic>
                </p:oleObj>
              </mc:Fallback>
            </mc:AlternateContent>
          </a:graphicData>
        </a:graphic>
      </p:graphicFrame>
    </p:spTree>
    <p:custDataLst>
      <p:tags r:id="rId12"/>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zh-CN" dirty="0">
                <a:ea typeface="宋体" panose="02010600030101010101" pitchFamily="2" charset="-122"/>
                <a:sym typeface="+mn-ea"/>
              </a:rPr>
              <a:t>使用</a:t>
            </a:r>
            <a:r>
              <a:rPr lang="en-US" altLang="zh-CN" dirty="0">
                <a:ea typeface="宋体" panose="02010600030101010101" pitchFamily="2" charset="-122"/>
                <a:sym typeface="+mn-ea"/>
              </a:rPr>
              <a:t>LSTM</a:t>
            </a:r>
            <a:r>
              <a:rPr lang="zh-CN" altLang="en-US" dirty="0">
                <a:ea typeface="宋体" panose="02010600030101010101" pitchFamily="2" charset="-122"/>
                <a:sym typeface="+mn-ea"/>
              </a:rPr>
              <a:t>进行</a:t>
            </a:r>
            <a:r>
              <a:rPr lang="zh-CN" altLang="zh-CN" dirty="0">
                <a:ea typeface="宋体" panose="02010600030101010101" pitchFamily="2" charset="-122"/>
                <a:sym typeface="+mn-ea"/>
              </a:rPr>
              <a:t>时间序列预测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77405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Keras</a:t>
            </a:r>
            <a:r>
              <a:rPr lang="zh-CN" altLang="zh-CN" sz="1600" dirty="0">
                <a:ea typeface="宋体" panose="02010600030101010101" pitchFamily="2" charset="-122"/>
                <a:sym typeface="+mn-ea"/>
              </a:rPr>
              <a:t>的</a:t>
            </a:r>
            <a:r>
              <a:rPr lang="en-US" altLang="zh-CN" sz="1600" dirty="0">
                <a:ea typeface="宋体" panose="02010600030101010101" pitchFamily="2" charset="-122"/>
                <a:sym typeface="+mn-ea"/>
              </a:rPr>
              <a:t>LSTM</a:t>
            </a:r>
            <a:r>
              <a:rPr lang="zh-CN" altLang="zh-CN" sz="1600" dirty="0">
                <a:ea typeface="宋体" panose="02010600030101010101" pitchFamily="2" charset="-122"/>
                <a:sym typeface="+mn-ea"/>
              </a:rPr>
              <a:t>层</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keras.layers.recurrent.LSTM(units, activation</a:t>
            </a:r>
            <a:r>
              <a:rPr lang="en-US" altLang="zh-CN" sz="1600" dirty="0">
                <a:ea typeface="宋体" panose="02010600030101010101" pitchFamily="2" charset="-122"/>
                <a:sym typeface="+mn-ea"/>
              </a:rPr>
              <a:t>, </a:t>
            </a:r>
            <a:r>
              <a:rPr lang="en-US" sz="1600" dirty="0">
                <a:ea typeface="宋体" panose="02010600030101010101" pitchFamily="2" charset="-122"/>
                <a:sym typeface="+mn-ea"/>
              </a:rPr>
              <a:t>return_sequences, input_shape</a:t>
            </a:r>
            <a:r>
              <a:rPr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units</a:t>
            </a:r>
            <a:r>
              <a:rPr lang="zh-CN" altLang="en-US" sz="1600" dirty="0">
                <a:ea typeface="宋体" panose="02010600030101010101" pitchFamily="2" charset="-122"/>
                <a:sym typeface="+mn-ea"/>
              </a:rPr>
              <a:t>，</a:t>
            </a:r>
            <a:r>
              <a:rPr lang="en-US" sz="1600" dirty="0">
                <a:ea typeface="宋体" panose="02010600030101010101" pitchFamily="2" charset="-122"/>
                <a:sym typeface="+mn-ea"/>
              </a:rPr>
              <a:t>输出维度</a:t>
            </a:r>
            <a:endParaRPr 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activation</a:t>
            </a:r>
            <a:r>
              <a:rPr lang="zh-CN" sz="1600" dirty="0">
                <a:ea typeface="宋体" panose="02010600030101010101" pitchFamily="2" charset="-122"/>
                <a:sym typeface="+mn-ea"/>
              </a:rPr>
              <a:t>，激活函数</a:t>
            </a:r>
            <a:endParaRPr 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return_sequences</a:t>
            </a:r>
            <a:r>
              <a:rPr lang="zh-CN" altLang="en-US" sz="1600" dirty="0">
                <a:ea typeface="宋体" panose="02010600030101010101" pitchFamily="2" charset="-122"/>
                <a:sym typeface="+mn-ea"/>
              </a:rPr>
              <a:t>，</a:t>
            </a:r>
            <a:r>
              <a:rPr lang="en-US" sz="1600" dirty="0">
                <a:ea typeface="宋体" panose="02010600030101010101" pitchFamily="2" charset="-122"/>
                <a:sym typeface="+mn-ea"/>
              </a:rPr>
              <a:t>默认False，若为True则返回整个序列，否则仅返回输出序列的最后一个输出</a:t>
            </a:r>
            <a:endParaRPr lang="en-US" sz="1600" dirty="0">
              <a:ea typeface="宋体" panose="02010600030101010101" pitchFamily="2" charset="-122"/>
              <a:sym typeface="+mn-ea"/>
            </a:endParaRPr>
          </a:p>
          <a:p>
            <a:pPr>
              <a:lnSpc>
                <a:spcPct val="150000"/>
              </a:lnSpc>
            </a:pPr>
            <a:r>
              <a:rPr lang="en-US" sz="1600" dirty="0">
                <a:ea typeface="宋体" panose="02010600030101010101" pitchFamily="2" charset="-122"/>
                <a:sym typeface="+mn-ea"/>
              </a:rPr>
              <a:t>input_shape</a:t>
            </a:r>
            <a:r>
              <a:rPr lang="zh-CN" altLang="en-US" sz="1600" dirty="0">
                <a:ea typeface="宋体" panose="02010600030101010101" pitchFamily="2" charset="-122"/>
                <a:sym typeface="+mn-ea"/>
              </a:rPr>
              <a:t>，是一个二元组(n_steps_in, n_features)，n_steps_in 为输入的 X 每次考虑的时间步，n_features 为输入有几个序列</a:t>
            </a:r>
            <a:endParaRPr lang="zh-CN" altLang="en-US"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sp>
        <p:nvSpPr>
          <p:cNvPr id="5" name="文本框 4"/>
          <p:cNvSpPr txBox="1"/>
          <p:nvPr/>
        </p:nvSpPr>
        <p:spPr>
          <a:xfrm>
            <a:off x="6779260" y="1571625"/>
            <a:ext cx="2540000" cy="27984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训练集：</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                    y</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10, 20, 30      40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20, 30, 40      50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30, 40, 50      60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预测输入：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70, 80, 90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文本框 5"/>
          <p:cNvSpPr txBox="1"/>
          <p:nvPr/>
        </p:nvSpPr>
        <p:spPr>
          <a:xfrm>
            <a:off x="6803390" y="4520565"/>
            <a:ext cx="4606925" cy="20599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 LSTM</a:t>
            </a:r>
            <a:r>
              <a:rPr lang="zh-CN" altLang="en-US" sz="1600">
                <a:ea typeface="宋体" panose="02010600030101010101" pitchFamily="2" charset="-122"/>
                <a:sym typeface="Calibri" panose="020F0502020204030204"/>
              </a:rPr>
              <a:t>设置</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n_steps = 3          </a:t>
            </a:r>
            <a:r>
              <a:rPr lang="en-US" altLang="zh-CN" sz="1600">
                <a:sym typeface="Calibri" panose="020F0502020204030204"/>
              </a:rPr>
              <a:t>#</a:t>
            </a:r>
            <a:r>
              <a:rPr lang="zh-CN" altLang="en-US" sz="1600">
                <a:ea typeface="宋体" panose="02010600030101010101" pitchFamily="2" charset="-122"/>
                <a:sym typeface="Calibri" panose="020F0502020204030204"/>
              </a:rPr>
              <a:t>输入时间步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n_features = 1    </a:t>
            </a:r>
            <a:r>
              <a:rPr lang="en-US" altLang="zh-CN" sz="1600">
                <a:sym typeface="Calibri" panose="020F0502020204030204"/>
              </a:rPr>
              <a:t>#</a:t>
            </a:r>
            <a:r>
              <a:rPr lang="zh-CN" altLang="en-US" sz="1600">
                <a:ea typeface="宋体" panose="02010600030101010101" pitchFamily="2" charset="-122"/>
                <a:sym typeface="Calibri" panose="020F0502020204030204"/>
              </a:rPr>
              <a:t>输入特征维度</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n_steps_out</a:t>
            </a:r>
            <a:r>
              <a:rPr lang="en-US" altLang="zh-CN" sz="1600">
                <a:sym typeface="Calibri" panose="020F0502020204030204"/>
              </a:rPr>
              <a:t> = 1 #</a:t>
            </a:r>
            <a:r>
              <a:rPr lang="zh-CN" altLang="en-US" sz="1600">
                <a:sym typeface="Calibri" panose="020F0502020204030204"/>
              </a:rPr>
              <a:t> </a:t>
            </a:r>
            <a:r>
              <a:rPr lang="en-US" altLang="zh-CN" sz="1600">
                <a:sym typeface="Calibri" panose="020F0502020204030204"/>
              </a:rPr>
              <a:t>输</a:t>
            </a:r>
            <a:r>
              <a:rPr lang="zh-CN" altLang="zh-CN" sz="1600">
                <a:ea typeface="宋体" panose="02010600030101010101" pitchFamily="2" charset="-122"/>
                <a:sym typeface="Calibri" panose="020F0502020204030204"/>
              </a:rPr>
              <a:t>出时间步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model.add( LSTM(50,  activation='relu',  input_shape = (n_steps, n_features)) )</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model.add(Dense(1)) </a:t>
            </a:r>
            <a:r>
              <a:rPr lang="en-US" altLang="zh-CN" sz="1600">
                <a:sym typeface="Calibri" panose="020F0502020204030204"/>
              </a:rPr>
              <a:t>#</a:t>
            </a:r>
            <a:r>
              <a:rPr lang="zh-CN" altLang="en-US" sz="1600">
                <a:ea typeface="宋体" panose="02010600030101010101" pitchFamily="2" charset="-122"/>
                <a:sym typeface="Calibri" panose="020F0502020204030204"/>
              </a:rPr>
              <a:t>输出只有</a:t>
            </a:r>
            <a:r>
              <a:rPr lang="en-US" altLang="zh-CN" sz="1600">
                <a:ea typeface="宋体" panose="02010600030101010101" pitchFamily="2" charset="-122"/>
                <a:sym typeface="Calibri" panose="020F0502020204030204"/>
              </a:rPr>
              <a:t>1</a:t>
            </a:r>
            <a:r>
              <a:rPr lang="zh-CN" altLang="en-US" sz="1600">
                <a:ea typeface="宋体" panose="02010600030101010101" pitchFamily="2" charset="-122"/>
                <a:sym typeface="Calibri" panose="020F0502020204030204"/>
              </a:rPr>
              <a:t>个时间步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model.compile(optimizer='adam', loss='mse')</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7" name="图片 6"/>
          <p:cNvPicPr>
            <a:picLocks noChangeAspect="1"/>
          </p:cNvPicPr>
          <p:nvPr/>
        </p:nvPicPr>
        <p:blipFill>
          <a:blip r:embed="rId1"/>
          <a:stretch>
            <a:fillRect/>
          </a:stretch>
        </p:blipFill>
        <p:spPr>
          <a:xfrm>
            <a:off x="8857615" y="1571625"/>
            <a:ext cx="838200" cy="1619250"/>
          </a:xfrm>
          <a:prstGeom prst="rect">
            <a:avLst/>
          </a:prstGeom>
        </p:spPr>
      </p:pic>
      <p:sp>
        <p:nvSpPr>
          <p:cNvPr id="2" name="文本框 1"/>
          <p:cNvSpPr txBox="1"/>
          <p:nvPr/>
        </p:nvSpPr>
        <p:spPr>
          <a:xfrm>
            <a:off x="9848215" y="1711325"/>
            <a:ext cx="2540000" cy="828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many to one</a:t>
            </a:r>
            <a:r>
              <a:rPr lang="zh-CN" altLang="zh-CN" sz="1600">
                <a:ea typeface="宋体" panose="02010600030101010101" pitchFamily="2" charset="-122"/>
                <a:sym typeface="Calibri" panose="020F0502020204030204"/>
              </a:rPr>
              <a:t>（多对一，多个输入对应一个输出</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ustDataLst>
      <p:tags r:id="rId2"/>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zh-CN" sz="4000">
                <a:ea typeface="宋体" panose="02010600030101010101" pitchFamily="2" charset="-122"/>
                <a:sym typeface="+mn-ea"/>
              </a:rPr>
              <a:t>时间序列模型</a:t>
            </a:r>
            <a:endParaRPr lang="zh-CN" altLang="en-US"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1800">
                <a:ea typeface="宋体" panose="02010600030101010101" pitchFamily="2" charset="-122"/>
                <a:sym typeface="+mn-ea"/>
              </a:rPr>
              <a:t>Project A</a:t>
            </a:r>
            <a:r>
              <a:rPr lang="zh-CN" altLang="en-US" sz="1800">
                <a:ea typeface="宋体" panose="02010600030101010101" pitchFamily="2" charset="-122"/>
                <a:sym typeface="+mn-ea"/>
              </a:rPr>
              <a:t>：对沪市指数走势进行预测</a:t>
            </a:r>
            <a:endParaRPr lang="zh-CN" altLang="en-US"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 B</a:t>
            </a:r>
            <a:r>
              <a:rPr lang="zh-CN" altLang="en-US" sz="1800">
                <a:ea typeface="宋体" panose="02010600030101010101" pitchFamily="2" charset="-122"/>
                <a:sym typeface="+mn-ea"/>
              </a:rPr>
              <a:t>：对北京</a:t>
            </a:r>
            <a:r>
              <a:rPr lang="en-US" altLang="zh-CN" sz="1800">
                <a:ea typeface="宋体" panose="02010600030101010101" pitchFamily="2" charset="-122"/>
                <a:sym typeface="+mn-ea"/>
              </a:rPr>
              <a:t>PM2.5</a:t>
            </a:r>
            <a:r>
              <a:rPr lang="zh-CN" altLang="en-US" sz="1800">
                <a:ea typeface="宋体" panose="02010600030101010101" pitchFamily="2" charset="-122"/>
                <a:sym typeface="+mn-ea"/>
              </a:rPr>
              <a:t>值进行预测</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什么是时间序列预测</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AR、MA、ARMA、ARIMA模型</a:t>
            </a:r>
            <a:endParaRPr lang="zh-CN" altLang="en-US" sz="1800">
              <a:ea typeface="宋体" panose="02010600030101010101" pitchFamily="2" charset="-122"/>
              <a:sym typeface="+mn-ea"/>
            </a:endParaRPr>
          </a:p>
          <a:p>
            <a:pPr lvl="0">
              <a:lnSpc>
                <a:spcPct val="150000"/>
              </a:lnSpc>
            </a:pPr>
            <a:r>
              <a:rPr lang="zh-CN" altLang="en-US" sz="1800">
                <a:ea typeface="宋体" panose="02010600030101010101" pitchFamily="2" charset="-122"/>
                <a:sym typeface="+mn-ea"/>
              </a:rPr>
              <a:t>使用</a:t>
            </a:r>
            <a:r>
              <a:rPr lang="en-US" altLang="zh-CN" sz="1800">
                <a:ea typeface="宋体" panose="02010600030101010101" pitchFamily="2" charset="-122"/>
                <a:sym typeface="+mn-ea"/>
              </a:rPr>
              <a:t>ARMA/ARIMA</a:t>
            </a:r>
            <a:r>
              <a:rPr lang="zh-CN" altLang="zh-CN" sz="1800">
                <a:ea typeface="宋体" panose="02010600030101010101" pitchFamily="2" charset="-122"/>
                <a:sym typeface="+mn-ea"/>
              </a:rPr>
              <a:t>对沪市指数进行预测</a:t>
            </a:r>
            <a:endParaRPr lang="zh-CN" altLang="en-US" sz="1800">
              <a:ea typeface="宋体" panose="02010600030101010101" pitchFamily="2" charset="-122"/>
            </a:endParaRPr>
          </a:p>
          <a:p>
            <a:pPr lvl="0">
              <a:lnSpc>
                <a:spcPct val="150000"/>
              </a:lnSpc>
            </a:pPr>
            <a:r>
              <a:rPr lang="zh-CN" altLang="en-US" sz="1800">
                <a:ea typeface="宋体" panose="02010600030101010101" pitchFamily="2" charset="-122"/>
                <a:sym typeface="+mn-ea"/>
              </a:rPr>
              <a:t>使用</a:t>
            </a:r>
            <a:r>
              <a:rPr lang="en-US" altLang="zh-CN" sz="1800">
                <a:ea typeface="宋体" panose="02010600030101010101" pitchFamily="2" charset="-122"/>
                <a:sym typeface="+mn-ea"/>
              </a:rPr>
              <a:t>LSTM</a:t>
            </a:r>
            <a:r>
              <a:rPr lang="zh-CN" altLang="en-US" sz="1800">
                <a:ea typeface="宋体" panose="02010600030101010101" pitchFamily="2" charset="-122"/>
                <a:sym typeface="+mn-ea"/>
              </a:rPr>
              <a:t>进行预测</a:t>
            </a:r>
            <a:endParaRPr lang="en-US" altLang="zh-CN" sz="1800">
              <a:ea typeface="宋体" panose="02010600030101010101" pitchFamily="2" charset="-122"/>
            </a:endParaRPr>
          </a:p>
          <a:p>
            <a:pPr lvl="0">
              <a:lnSpc>
                <a:spcPct val="150000"/>
              </a:lnSpc>
            </a:pPr>
            <a:endParaRPr lang="en-US" altLang="zh-CN" sz="1800" dirty="0"/>
          </a:p>
        </p:txBody>
      </p:sp>
      <p:sp>
        <p:nvSpPr>
          <p:cNvPr id="4" name="Title 1"/>
          <p:cNvSpPr txBox="1"/>
          <p:nvPr/>
        </p:nvSpPr>
        <p:spPr>
          <a:xfrm>
            <a:off x="6616065" y="1147445"/>
            <a:ext cx="5422900" cy="1325880"/>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en-US" altLang="zh-CN" sz="4000">
                <a:ea typeface="宋体" panose="02010600030101010101" pitchFamily="2" charset="-122"/>
              </a:rPr>
              <a:t>Project</a:t>
            </a:r>
            <a:r>
              <a:rPr lang="zh-CN" altLang="en-US" sz="4000">
                <a:ea typeface="宋体" panose="02010600030101010101" pitchFamily="2" charset="-122"/>
              </a:rPr>
              <a:t>实战</a:t>
            </a:r>
            <a:endParaRPr lang="zh-CN" altLang="en-US" sz="4000">
              <a:ea typeface="宋体" panose="02010600030101010101" pitchFamily="2" charset="-122"/>
            </a:endParaRPr>
          </a:p>
        </p:txBody>
      </p:sp>
      <p:sp>
        <p:nvSpPr>
          <p:cNvPr id="5" name="Content Placeholder 2"/>
          <p:cNvSpPr txBox="1"/>
          <p:nvPr/>
        </p:nvSpPr>
        <p:spPr>
          <a:xfrm>
            <a:off x="6615430" y="2084070"/>
            <a:ext cx="4980940" cy="4626610"/>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1800">
                <a:ea typeface="宋体" panose="02010600030101010101" pitchFamily="2" charset="-122"/>
                <a:sym typeface="+mn-ea"/>
              </a:rPr>
              <a:t>Project</a:t>
            </a:r>
            <a:r>
              <a:rPr lang="zh-CN" altLang="zh-CN" sz="1800">
                <a:ea typeface="宋体" panose="02010600030101010101" pitchFamily="2" charset="-122"/>
                <a:sym typeface="+mn-ea"/>
              </a:rPr>
              <a:t>：产品关联分析</a:t>
            </a:r>
            <a:r>
              <a:rPr lang="en-US" altLang="zh-CN" sz="1800">
                <a:ea typeface="宋体" panose="02010600030101010101" pitchFamily="2" charset="-122"/>
                <a:sym typeface="+mn-ea"/>
              </a:rPr>
              <a:t>BI</a:t>
            </a:r>
            <a:r>
              <a:rPr lang="zh-CN" altLang="en-US" sz="1800">
                <a:ea typeface="宋体" panose="02010600030101010101" pitchFamily="2" charset="-122"/>
                <a:sym typeface="+mn-ea"/>
              </a:rPr>
              <a:t>报表</a:t>
            </a:r>
            <a:endParaRPr lang="zh-CN" altLang="en-US" sz="1800">
              <a:ea typeface="宋体" panose="02010600030101010101" pitchFamily="2" charset="-122"/>
              <a:sym typeface="+mn-ea"/>
            </a:endParaRPr>
          </a:p>
          <a:p>
            <a:pPr marL="0" lvl="0" indent="0">
              <a:lnSpc>
                <a:spcPct val="150000"/>
              </a:lnSpc>
              <a:buNone/>
            </a:pPr>
            <a:r>
              <a:rPr lang="en-US" altLang="zh-CN" sz="1800">
                <a:ea typeface="宋体" panose="02010600030101010101" pitchFamily="2" charset="-122"/>
                <a:sym typeface="+mn-ea"/>
              </a:rPr>
              <a:t>PowerBI工具使用</a:t>
            </a:r>
            <a:endParaRPr lang="en-US" altLang="zh-CN" sz="1800">
              <a:ea typeface="宋体" panose="02010600030101010101" pitchFamily="2" charset="-122"/>
              <a:sym typeface="+mn-ea"/>
            </a:endParaRPr>
          </a:p>
          <a:p>
            <a:pPr marL="0" lvl="0" indent="0">
              <a:lnSpc>
                <a:spcPct val="150000"/>
              </a:lnSpc>
              <a:buNone/>
            </a:pPr>
            <a:r>
              <a:rPr lang="en-US" altLang="zh-CN" sz="1800">
                <a:ea typeface="宋体" panose="02010600030101010101" pitchFamily="2" charset="-122"/>
                <a:sym typeface="+mn-ea"/>
              </a:rPr>
              <a:t>BCG波士顿矩阵分析</a:t>
            </a:r>
            <a:endParaRPr lang="en-US" altLang="zh-CN" sz="1800">
              <a:ea typeface="宋体" panose="02010600030101010101" pitchFamily="2" charset="-122"/>
              <a:sym typeface="+mn-ea"/>
            </a:endParaRPr>
          </a:p>
          <a:p>
            <a:pPr marL="0" lvl="0" indent="0">
              <a:lnSpc>
                <a:spcPct val="150000"/>
              </a:lnSpc>
              <a:buNone/>
            </a:pPr>
            <a:r>
              <a:rPr lang="en-US" altLang="zh-CN" sz="1800">
                <a:ea typeface="宋体" panose="02010600030101010101" pitchFamily="2" charset="-122"/>
                <a:sym typeface="+mn-ea"/>
              </a:rPr>
              <a:t>可视化布局（文本框，切片器，表，散点图）</a:t>
            </a:r>
            <a:endParaRPr lang="en-US" altLang="zh-CN" sz="1800">
              <a:ea typeface="宋体" panose="02010600030101010101" pitchFamily="2" charset="-122"/>
              <a:sym typeface="+mn-ea"/>
            </a:endParaRPr>
          </a:p>
          <a:p>
            <a:pPr marL="0" lvl="0" indent="0">
              <a:lnSpc>
                <a:spcPct val="150000"/>
              </a:lnSpc>
              <a:buNone/>
            </a:pPr>
            <a:r>
              <a:rPr lang="en-US" altLang="zh-CN" sz="1800">
                <a:ea typeface="宋体" panose="02010600030101010101" pitchFamily="2" charset="-122"/>
                <a:sym typeface="+mn-ea"/>
              </a:rPr>
              <a:t>度量值（DAX表达式）</a:t>
            </a:r>
            <a:endParaRPr lang="en-US" altLang="zh-CN" sz="1800">
              <a:ea typeface="宋体" panose="02010600030101010101" pitchFamily="2" charset="-122"/>
              <a:sym typeface="+mn-ea"/>
            </a:endParaRPr>
          </a:p>
          <a:p>
            <a:pPr lvl="0">
              <a:lnSpc>
                <a:spcPct val="150000"/>
              </a:lnSpc>
            </a:pPr>
            <a:r>
              <a:rPr lang="en-US" altLang="zh-CN" sz="1800">
                <a:ea typeface="宋体" panose="02010600030101010101" pitchFamily="2" charset="-122"/>
                <a:sym typeface="+mn-ea"/>
              </a:rPr>
              <a:t>Project</a:t>
            </a:r>
            <a:r>
              <a:rPr lang="zh-CN" altLang="zh-CN" sz="1800">
                <a:ea typeface="宋体" panose="02010600030101010101" pitchFamily="2" charset="-122"/>
                <a:sym typeface="+mn-ea"/>
              </a:rPr>
              <a:t>：</a:t>
            </a:r>
            <a:r>
              <a:rPr lang="en-US" altLang="zh-CN" sz="1800">
                <a:ea typeface="宋体" panose="02010600030101010101" pitchFamily="2" charset="-122"/>
                <a:sym typeface="+mn-ea"/>
              </a:rPr>
              <a:t>移动推荐系统</a:t>
            </a:r>
            <a:endParaRPr lang="en-US" altLang="zh-CN" sz="1800">
              <a:ea typeface="宋体" panose="02010600030101010101" pitchFamily="2" charset="-122"/>
              <a:sym typeface="+mn-ea"/>
            </a:endParaRPr>
          </a:p>
          <a:p>
            <a:pPr lvl="0">
              <a:lnSpc>
                <a:spcPct val="150000"/>
              </a:lnSpc>
            </a:pPr>
            <a:endParaRPr lang="en-US" altLang="zh-CN" sz="1800">
              <a:ea typeface="宋体" panose="02010600030101010101" pitchFamily="2" charset="-122"/>
            </a:endParaRPr>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zh-CN" dirty="0">
                <a:ea typeface="宋体" panose="02010600030101010101" pitchFamily="2" charset="-122"/>
                <a:sym typeface="+mn-ea"/>
              </a:rPr>
              <a:t>使用</a:t>
            </a:r>
            <a:r>
              <a:rPr lang="en-US" altLang="zh-CN" dirty="0">
                <a:ea typeface="宋体" panose="02010600030101010101" pitchFamily="2" charset="-122"/>
                <a:sym typeface="+mn-ea"/>
              </a:rPr>
              <a:t>LSTM</a:t>
            </a:r>
            <a:r>
              <a:rPr lang="zh-CN" altLang="en-US" dirty="0">
                <a:ea typeface="宋体" panose="02010600030101010101" pitchFamily="2" charset="-122"/>
                <a:sym typeface="+mn-ea"/>
              </a:rPr>
              <a:t>进行</a:t>
            </a:r>
            <a:r>
              <a:rPr lang="zh-CN" altLang="zh-CN" dirty="0">
                <a:ea typeface="宋体" panose="02010600030101010101" pitchFamily="2" charset="-122"/>
                <a:sym typeface="+mn-ea"/>
              </a:rPr>
              <a:t>时间序列预测</a:t>
            </a:r>
            <a:endParaRPr lang="en-US" altLang="zh-CN" dirty="0">
              <a:ea typeface="宋体" panose="02010600030101010101" pitchFamily="2" charset="-122"/>
              <a:sym typeface="+mn-ea"/>
            </a:endParaRPr>
          </a:p>
        </p:txBody>
      </p:sp>
      <p:sp>
        <p:nvSpPr>
          <p:cNvPr id="5" name="文本框 4"/>
          <p:cNvSpPr txBox="1"/>
          <p:nvPr/>
        </p:nvSpPr>
        <p:spPr>
          <a:xfrm>
            <a:off x="578485" y="1219200"/>
            <a:ext cx="2540000" cy="3783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训练集：</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       y</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[[10 15]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[20 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 65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[[20 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[40 45]] 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[[30 35]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[40 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[50 55]] 105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[[40 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[50 55]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[60 65]] 125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文本框 5"/>
          <p:cNvSpPr txBox="1"/>
          <p:nvPr/>
        </p:nvSpPr>
        <p:spPr>
          <a:xfrm>
            <a:off x="578485" y="4888230"/>
            <a:ext cx="4606925" cy="20599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 LSTM</a:t>
            </a:r>
            <a:r>
              <a:rPr lang="zh-CN" altLang="en-US" sz="1600">
                <a:ea typeface="宋体" panose="02010600030101010101" pitchFamily="2" charset="-122"/>
                <a:sym typeface="Calibri" panose="020F0502020204030204"/>
              </a:rPr>
              <a:t>设置</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n_steps = 3          </a:t>
            </a:r>
            <a:r>
              <a:rPr lang="en-US" altLang="zh-CN" sz="1600">
                <a:sym typeface="Calibri" panose="020F0502020204030204"/>
              </a:rPr>
              <a:t>#</a:t>
            </a:r>
            <a:r>
              <a:rPr lang="zh-CN" altLang="en-US" sz="1600">
                <a:ea typeface="宋体" panose="02010600030101010101" pitchFamily="2" charset="-122"/>
                <a:sym typeface="Calibri" panose="020F0502020204030204"/>
              </a:rPr>
              <a:t>输入时间步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n_features = </a:t>
            </a:r>
            <a:r>
              <a:rPr lang="en-US" altLang="zh-CN" sz="1600">
                <a:sym typeface="Calibri" panose="020F0502020204030204"/>
              </a:rPr>
              <a:t>2    #输入</a:t>
            </a:r>
            <a:r>
              <a:rPr lang="zh-CN" altLang="en-US" sz="1600">
                <a:ea typeface="宋体" panose="02010600030101010101" pitchFamily="2" charset="-122"/>
                <a:sym typeface="Calibri" panose="020F0502020204030204"/>
              </a:rPr>
              <a:t>特征维度</a:t>
            </a:r>
            <a:endParaRPr lang="en-US" altLang="zh-CN"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model.add( LSTM(50,  activation='relu',  input_shape = (n_steps, n_features)) )</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model.add(Dense(</a:t>
            </a:r>
            <a:r>
              <a:rPr lang="en-US" altLang="zh-CN" sz="1600">
                <a:sym typeface="Calibri" panose="020F0502020204030204"/>
              </a:rPr>
              <a:t>1</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model.compile(optimizer='adam', loss='mse')</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文本框 7"/>
          <p:cNvSpPr txBox="1"/>
          <p:nvPr/>
        </p:nvSpPr>
        <p:spPr>
          <a:xfrm>
            <a:off x="3737610" y="1541780"/>
            <a:ext cx="2540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many to one</a:t>
            </a:r>
            <a:r>
              <a:rPr lang="zh-CN" altLang="zh-CN" sz="1600">
                <a:ea typeface="宋体" panose="02010600030101010101" pitchFamily="2" charset="-122"/>
                <a:sym typeface="Calibri" panose="020F0502020204030204"/>
              </a:rPr>
              <a:t>（多对一</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pic>
        <p:nvPicPr>
          <p:cNvPr id="9" name="图片 8"/>
          <p:cNvPicPr>
            <a:picLocks noChangeAspect="1"/>
          </p:cNvPicPr>
          <p:nvPr/>
        </p:nvPicPr>
        <p:blipFill>
          <a:blip r:embed="rId1"/>
          <a:stretch>
            <a:fillRect/>
          </a:stretch>
        </p:blipFill>
        <p:spPr>
          <a:xfrm>
            <a:off x="2814955" y="1371600"/>
            <a:ext cx="790575" cy="1933575"/>
          </a:xfrm>
          <a:prstGeom prst="rect">
            <a:avLst/>
          </a:prstGeom>
        </p:spPr>
      </p:pic>
      <p:sp>
        <p:nvSpPr>
          <p:cNvPr id="10" name="文本框 9"/>
          <p:cNvSpPr txBox="1"/>
          <p:nvPr/>
        </p:nvSpPr>
        <p:spPr>
          <a:xfrm>
            <a:off x="6043930" y="1219200"/>
            <a:ext cx="2540000" cy="5999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训练集：</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          y</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[[10 15 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[20 25 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 65]] [40 45 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[[20 25 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 65]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[40 45 85]] [ 50  55 105]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  65]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[ 40  45  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[ 50  55 105]] [ 60  65 125]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[[ 40  45  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[ 50  55 105]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[ 60  65 125]] [ 70  75 145]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预测输入：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70, 75, 145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80, 85, 165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90, 95, 185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文本框 10"/>
          <p:cNvSpPr txBox="1"/>
          <p:nvPr/>
        </p:nvSpPr>
        <p:spPr>
          <a:xfrm>
            <a:off x="7491730" y="4615180"/>
            <a:ext cx="4606925" cy="2305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 LSTM</a:t>
            </a:r>
            <a:r>
              <a:rPr lang="zh-CN" altLang="en-US" sz="1600">
                <a:ea typeface="宋体" panose="02010600030101010101" pitchFamily="2" charset="-122"/>
                <a:sym typeface="Calibri" panose="020F0502020204030204"/>
              </a:rPr>
              <a:t>设置</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n_steps = 3          </a:t>
            </a:r>
            <a:r>
              <a:rPr lang="en-US" altLang="zh-CN" sz="1600">
                <a:sym typeface="Calibri" panose="020F0502020204030204"/>
              </a:rPr>
              <a:t>#</a:t>
            </a:r>
            <a:r>
              <a:rPr lang="zh-CN" altLang="en-US" sz="1600">
                <a:ea typeface="宋体" panose="02010600030101010101" pitchFamily="2" charset="-122"/>
                <a:sym typeface="Calibri" panose="020F0502020204030204"/>
              </a:rPr>
              <a:t>输入时间步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n_features = </a:t>
            </a:r>
            <a:r>
              <a:rPr lang="en-US" altLang="zh-CN" sz="1600">
                <a:sym typeface="Calibri" panose="020F0502020204030204"/>
              </a:rPr>
              <a:t>3    #输入</a:t>
            </a:r>
            <a:r>
              <a:rPr lang="zh-CN" altLang="en-US" sz="1600">
                <a:ea typeface="宋体" panose="02010600030101010101" pitchFamily="2" charset="-122"/>
                <a:sym typeface="Calibri" panose="020F0502020204030204"/>
              </a:rPr>
              <a:t>特征维度</a:t>
            </a:r>
            <a:endParaRPr lang="en-US" altLang="zh-CN"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n_steps_out</a:t>
            </a:r>
            <a:r>
              <a:rPr lang="en-US" altLang="zh-CN" sz="1600">
                <a:sym typeface="Calibri" panose="020F0502020204030204"/>
              </a:rPr>
              <a:t> = 1 #</a:t>
            </a:r>
            <a:r>
              <a:rPr lang="zh-CN" altLang="en-US" sz="1600">
                <a:sym typeface="Calibri" panose="020F0502020204030204"/>
              </a:rPr>
              <a:t> </a:t>
            </a:r>
            <a:r>
              <a:rPr lang="en-US" altLang="zh-CN" sz="1600">
                <a:sym typeface="Calibri" panose="020F0502020204030204"/>
              </a:rPr>
              <a:t>输</a:t>
            </a:r>
            <a:r>
              <a:rPr lang="zh-CN" altLang="zh-CN" sz="1600">
                <a:ea typeface="宋体" panose="02010600030101010101" pitchFamily="2" charset="-122"/>
                <a:sym typeface="Calibri" panose="020F0502020204030204"/>
              </a:rPr>
              <a:t>出时间步</a:t>
            </a:r>
            <a:endParaRPr lang="en-US" altLang="zh-CN"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model.add(LSTM(100, activation='relu', return_sequences=True, input_shape=(n_steps, n_features)))</a:t>
            </a:r>
            <a:endParaRPr lang="en-US" altLang="zh-CN"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model.add(Dense(n_features)) </a:t>
            </a:r>
            <a:r>
              <a:rPr lang="en-US" altLang="zh-CN" sz="1600">
                <a:sym typeface="Calibri" panose="020F0502020204030204"/>
              </a:rPr>
              <a:t>#</a:t>
            </a:r>
            <a:r>
              <a:rPr lang="zh-CN" altLang="zh-CN" sz="1600">
                <a:ea typeface="宋体" panose="02010600030101010101" pitchFamily="2" charset="-122"/>
                <a:sym typeface="Calibri" panose="020F0502020204030204"/>
              </a:rPr>
              <a:t>不是</a:t>
            </a:r>
            <a:r>
              <a:rPr lang="en-US" altLang="zh-CN" sz="1600">
                <a:ea typeface="宋体" panose="02010600030101010101" pitchFamily="2" charset="-122"/>
                <a:sym typeface="Calibri" panose="020F0502020204030204"/>
              </a:rPr>
              <a:t>1</a:t>
            </a:r>
            <a:endParaRPr lang="en-US" altLang="zh-CN"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model.compile(optimizer='adam', loss='mse')</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2" name="文本框 11"/>
          <p:cNvSpPr txBox="1"/>
          <p:nvPr/>
        </p:nvSpPr>
        <p:spPr>
          <a:xfrm>
            <a:off x="10015220" y="1541780"/>
            <a:ext cx="2540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many to one</a:t>
            </a:r>
            <a:r>
              <a:rPr lang="zh-CN" altLang="zh-CN" sz="1600">
                <a:ea typeface="宋体" panose="02010600030101010101" pitchFamily="2" charset="-122"/>
                <a:sym typeface="Calibri" panose="020F0502020204030204"/>
              </a:rPr>
              <a:t>（多对一</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pic>
        <p:nvPicPr>
          <p:cNvPr id="14" name="图片 13"/>
          <p:cNvPicPr>
            <a:picLocks noChangeAspect="1"/>
          </p:cNvPicPr>
          <p:nvPr/>
        </p:nvPicPr>
        <p:blipFill>
          <a:blip r:embed="rId2"/>
          <a:stretch>
            <a:fillRect/>
          </a:stretch>
        </p:blipFill>
        <p:spPr>
          <a:xfrm>
            <a:off x="8987155" y="1541780"/>
            <a:ext cx="847725" cy="2324100"/>
          </a:xfrm>
          <a:prstGeom prst="rect">
            <a:avLst/>
          </a:prstGeom>
        </p:spPr>
      </p:pic>
    </p:spTree>
    <p:custDataLst>
      <p:tags r:id="rId3"/>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zh-CN" dirty="0">
                <a:ea typeface="宋体" panose="02010600030101010101" pitchFamily="2" charset="-122"/>
                <a:sym typeface="+mn-ea"/>
              </a:rPr>
              <a:t>使用</a:t>
            </a:r>
            <a:r>
              <a:rPr lang="en-US" altLang="zh-CN" dirty="0">
                <a:ea typeface="宋体" panose="02010600030101010101" pitchFamily="2" charset="-122"/>
                <a:sym typeface="+mn-ea"/>
              </a:rPr>
              <a:t>LSTM</a:t>
            </a:r>
            <a:r>
              <a:rPr lang="zh-CN" altLang="en-US" dirty="0">
                <a:ea typeface="宋体" panose="02010600030101010101" pitchFamily="2" charset="-122"/>
                <a:sym typeface="+mn-ea"/>
              </a:rPr>
              <a:t>进行</a:t>
            </a:r>
            <a:r>
              <a:rPr lang="zh-CN" altLang="zh-CN" dirty="0">
                <a:ea typeface="宋体" panose="02010600030101010101" pitchFamily="2" charset="-122"/>
                <a:sym typeface="+mn-ea"/>
              </a:rPr>
              <a:t>时间序列预测</a:t>
            </a:r>
            <a:endParaRPr lang="en-US" altLang="zh-CN" dirty="0">
              <a:ea typeface="宋体" panose="02010600030101010101" pitchFamily="2" charset="-122"/>
              <a:sym typeface="+mn-ea"/>
            </a:endParaRPr>
          </a:p>
        </p:txBody>
      </p:sp>
      <p:sp>
        <p:nvSpPr>
          <p:cNvPr id="5" name="文本框 4"/>
          <p:cNvSpPr txBox="1"/>
          <p:nvPr/>
        </p:nvSpPr>
        <p:spPr>
          <a:xfrm>
            <a:off x="578485" y="1143000"/>
            <a:ext cx="2540000" cy="30448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训练集：</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                 y</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[10 20 30] [40 50]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[20 30 40] [50 60]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[30 40 50] [60 70]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[40 50 60] [70 80]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预测输入：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[70, 80, 90]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文本框 5"/>
          <p:cNvSpPr txBox="1"/>
          <p:nvPr/>
        </p:nvSpPr>
        <p:spPr>
          <a:xfrm>
            <a:off x="578485" y="4154170"/>
            <a:ext cx="4697730" cy="27984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 LSTM</a:t>
            </a:r>
            <a:r>
              <a:rPr lang="zh-CN" altLang="en-US" sz="1600">
                <a:ea typeface="宋体" panose="02010600030101010101" pitchFamily="2" charset="-122"/>
                <a:sym typeface="Calibri" panose="020F0502020204030204"/>
              </a:rPr>
              <a:t>设置</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n_steps_in </a:t>
            </a:r>
            <a:r>
              <a:rPr lang="en-US" altLang="zh-CN" sz="1600">
                <a:sym typeface="Calibri" panose="020F0502020204030204"/>
              </a:rPr>
              <a:t>= 3 #</a:t>
            </a:r>
            <a:r>
              <a:rPr lang="zh-CN" altLang="en-US" sz="1600">
                <a:ea typeface="宋体" panose="02010600030101010101" pitchFamily="2" charset="-122"/>
                <a:sym typeface="Calibri" panose="020F0502020204030204"/>
              </a:rPr>
              <a:t>输入时间步</a:t>
            </a:r>
            <a:endParaRPr lang="en-US" altLang="zh-CN"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n_steps_out = 2 </a:t>
            </a:r>
            <a:r>
              <a:rPr lang="en-US" altLang="zh-CN" sz="1600">
                <a:sym typeface="Calibri" panose="020F0502020204030204"/>
              </a:rPr>
              <a:t>#</a:t>
            </a:r>
            <a:r>
              <a:rPr lang="zh-CN" altLang="en-US" sz="1600">
                <a:ea typeface="宋体" panose="02010600030101010101" pitchFamily="2" charset="-122"/>
                <a:sym typeface="Calibri" panose="020F0502020204030204"/>
              </a:rPr>
              <a:t>输出时间步</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n_features = 1 </a:t>
            </a:r>
            <a:r>
              <a:rPr lang="en-US" altLang="zh-CN" sz="1600">
                <a:sym typeface="Calibri" panose="020F0502020204030204"/>
              </a:rPr>
              <a:t>#</a:t>
            </a:r>
            <a:r>
              <a:rPr lang="zh-CN" altLang="en-US" sz="1600">
                <a:ea typeface="宋体" panose="02010600030101010101" pitchFamily="2" charset="-122"/>
                <a:sym typeface="Calibri" panose="020F0502020204030204"/>
              </a:rPr>
              <a:t>输入特征维度</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model = Sequential()</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model.add(LSTM(100, activation='relu', return_sequences=True, input_shape=(n_steps_in, n_features)))</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model.add(LSTM(100, activation='relu'))</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model.add(Dense(n_steps_out))</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model.compile(optimizer='adam', loss='mse')</a:t>
            </a:r>
            <a:endParaRPr lang="zh-CN" altLang="en-US" sz="1600">
              <a:sym typeface="Calibri" panose="020F0502020204030204"/>
            </a:endParaRPr>
          </a:p>
        </p:txBody>
      </p:sp>
      <p:sp>
        <p:nvSpPr>
          <p:cNvPr id="8" name="文本框 7"/>
          <p:cNvSpPr txBox="1"/>
          <p:nvPr/>
        </p:nvSpPr>
        <p:spPr>
          <a:xfrm>
            <a:off x="3737610" y="1541780"/>
            <a:ext cx="2540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many to many</a:t>
            </a:r>
            <a:r>
              <a:rPr lang="zh-CN" altLang="zh-CN" sz="1600">
                <a:ea typeface="宋体" panose="02010600030101010101" pitchFamily="2" charset="-122"/>
                <a:sym typeface="Calibri" panose="020F0502020204030204"/>
              </a:rPr>
              <a:t>（多对多</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
        <p:nvSpPr>
          <p:cNvPr id="10" name="文本框 9"/>
          <p:cNvSpPr txBox="1"/>
          <p:nvPr/>
        </p:nvSpPr>
        <p:spPr>
          <a:xfrm>
            <a:off x="6043930" y="1219200"/>
            <a:ext cx="2540000" cy="57531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训练集：</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              y</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[[10 15]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[20 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 [65 </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[[20 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[40 45]] [ 85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105]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[[30 35]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[40 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[50 55]] [105 </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125]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预测输入：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[40 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[50 55]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[60 65]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文本框 10"/>
          <p:cNvSpPr txBox="1"/>
          <p:nvPr/>
        </p:nvSpPr>
        <p:spPr>
          <a:xfrm>
            <a:off x="7491730" y="4253230"/>
            <a:ext cx="4606925" cy="25520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 LSTM</a:t>
            </a:r>
            <a:r>
              <a:rPr lang="zh-CN" altLang="en-US" sz="1600">
                <a:ea typeface="宋体" panose="02010600030101010101" pitchFamily="2" charset="-122"/>
                <a:sym typeface="Calibri" panose="020F0502020204030204"/>
              </a:rPr>
              <a:t>设置</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n_steps_in </a:t>
            </a:r>
            <a:r>
              <a:rPr lang="en-US" altLang="zh-CN" sz="1600">
                <a:sym typeface="Calibri" panose="020F0502020204030204"/>
              </a:rPr>
              <a:t>= 3 #</a:t>
            </a:r>
            <a:r>
              <a:rPr lang="zh-CN" altLang="en-US" sz="1600">
                <a:ea typeface="宋体" panose="02010600030101010101" pitchFamily="2" charset="-122"/>
                <a:sym typeface="Calibri" panose="020F0502020204030204"/>
              </a:rPr>
              <a:t>输入时间步</a:t>
            </a:r>
            <a:endParaRPr lang="en-US" altLang="zh-CN"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n_steps_out = 2 </a:t>
            </a:r>
            <a:r>
              <a:rPr lang="en-US" altLang="zh-CN" sz="1600">
                <a:sym typeface="Calibri" panose="020F0502020204030204"/>
              </a:rPr>
              <a:t>#</a:t>
            </a:r>
            <a:r>
              <a:rPr lang="zh-CN" altLang="en-US" sz="1600">
                <a:ea typeface="宋体" panose="02010600030101010101" pitchFamily="2" charset="-122"/>
                <a:sym typeface="Calibri" panose="020F0502020204030204"/>
              </a:rPr>
              <a:t>输出时间步</a:t>
            </a:r>
            <a:endParaRPr lang="zh-CN" altLang="en-US"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a:sym typeface="Calibri" panose="020F0502020204030204"/>
              </a:rPr>
              <a:t>n_features = </a:t>
            </a:r>
            <a:r>
              <a:rPr lang="en-US" altLang="zh-CN" sz="1600">
                <a:sym typeface="Calibri" panose="020F0502020204030204"/>
              </a:rPr>
              <a:t>2</a:t>
            </a:r>
            <a:r>
              <a:rPr lang="en-US" altLang="zh-CN" sz="1600">
                <a:sym typeface="Calibri" panose="020F0502020204030204"/>
              </a:rPr>
              <a:t> #</a:t>
            </a:r>
            <a:r>
              <a:rPr lang="zh-CN" altLang="en-US" sz="1600">
                <a:ea typeface="宋体" panose="02010600030101010101" pitchFamily="2" charset="-122"/>
                <a:sym typeface="Calibri" panose="020F0502020204030204"/>
              </a:rPr>
              <a:t>输入特征维度</a:t>
            </a:r>
            <a:endParaRPr lang="en-US" altLang="zh-CN" sz="160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model.add(LSTM(100, activation='relu', return_sequences=True, input_shape=(n_steps_in, n_features)))</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model.add(LSTM(100, activation='relu'))</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model.add(Dense(n_steps_out))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model.compile(optimizer='adam', loss='mse')</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2" name="文本框 11"/>
          <p:cNvSpPr txBox="1"/>
          <p:nvPr/>
        </p:nvSpPr>
        <p:spPr>
          <a:xfrm>
            <a:off x="10015220" y="1541780"/>
            <a:ext cx="2540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many to many</a:t>
            </a:r>
            <a:r>
              <a:rPr lang="zh-CN" altLang="zh-CN" sz="1600">
                <a:ea typeface="宋体" panose="02010600030101010101" pitchFamily="2" charset="-122"/>
                <a:sym typeface="Calibri" panose="020F0502020204030204"/>
              </a:rPr>
              <a:t>（多对多</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pic>
        <p:nvPicPr>
          <p:cNvPr id="2" name="图片 1"/>
          <p:cNvPicPr>
            <a:picLocks noChangeAspect="1"/>
          </p:cNvPicPr>
          <p:nvPr/>
        </p:nvPicPr>
        <p:blipFill>
          <a:blip r:embed="rId1"/>
          <a:stretch>
            <a:fillRect/>
          </a:stretch>
        </p:blipFill>
        <p:spPr>
          <a:xfrm>
            <a:off x="2356485" y="1541780"/>
            <a:ext cx="1381125" cy="1524000"/>
          </a:xfrm>
          <a:prstGeom prst="rect">
            <a:avLst/>
          </a:prstGeom>
        </p:spPr>
      </p:pic>
      <p:pic>
        <p:nvPicPr>
          <p:cNvPr id="3" name="图片 2"/>
          <p:cNvPicPr>
            <a:picLocks noChangeAspect="1"/>
          </p:cNvPicPr>
          <p:nvPr/>
        </p:nvPicPr>
        <p:blipFill>
          <a:blip r:embed="rId2"/>
          <a:stretch>
            <a:fillRect/>
          </a:stretch>
        </p:blipFill>
        <p:spPr>
          <a:xfrm>
            <a:off x="8482965" y="1541780"/>
            <a:ext cx="1457325" cy="1943100"/>
          </a:xfrm>
          <a:prstGeom prst="rect">
            <a:avLst/>
          </a:prstGeom>
        </p:spPr>
      </p:pic>
    </p:spTree>
    <p:custDataLst>
      <p:tags r:id="rId3"/>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zh-CN" dirty="0">
                <a:ea typeface="宋体" panose="02010600030101010101" pitchFamily="2" charset="-122"/>
                <a:sym typeface="+mn-ea"/>
              </a:rPr>
              <a:t>使用</a:t>
            </a:r>
            <a:r>
              <a:rPr lang="en-US" altLang="zh-CN" dirty="0">
                <a:ea typeface="宋体" panose="02010600030101010101" pitchFamily="2" charset="-122"/>
                <a:sym typeface="+mn-ea"/>
              </a:rPr>
              <a:t>LSTM</a:t>
            </a:r>
            <a:r>
              <a:rPr lang="zh-CN" altLang="en-US" dirty="0">
                <a:ea typeface="宋体" panose="02010600030101010101" pitchFamily="2" charset="-122"/>
                <a:sym typeface="+mn-ea"/>
              </a:rPr>
              <a:t>进行</a:t>
            </a:r>
            <a:r>
              <a:rPr lang="zh-CN" altLang="zh-CN" dirty="0">
                <a:ea typeface="宋体" panose="02010600030101010101" pitchFamily="2" charset="-122"/>
                <a:sym typeface="+mn-ea"/>
              </a:rPr>
              <a:t>时间序列预测</a:t>
            </a:r>
            <a:endParaRPr lang="en-US" altLang="zh-CN" dirty="0">
              <a:ea typeface="宋体" panose="02010600030101010101" pitchFamily="2" charset="-122"/>
              <a:sym typeface="+mn-ea"/>
            </a:endParaRPr>
          </a:p>
        </p:txBody>
      </p:sp>
      <p:sp>
        <p:nvSpPr>
          <p:cNvPr id="5" name="文本框 4"/>
          <p:cNvSpPr txBox="1"/>
          <p:nvPr/>
        </p:nvSpPr>
        <p:spPr>
          <a:xfrm>
            <a:off x="578485" y="1143000"/>
            <a:ext cx="2540000" cy="5999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训练集：</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                                y</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[[10 15 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[20 25 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 65]]     [[ 40  45  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[ 50  55 105]]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[[20 25 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 65]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[40 45 85]]     [[ 50  55 105]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[ 60  65 125]]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[[ 30  35  65]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[ 40  45  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[ 50  55 105]] [[ 60  65 125]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[ 70  75 145]]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预测输入：</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X，</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[[ 40  45  85]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[ 50  55 105]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[ 60  65 125]]</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文本框 5"/>
          <p:cNvSpPr txBox="1"/>
          <p:nvPr/>
        </p:nvSpPr>
        <p:spPr>
          <a:xfrm>
            <a:off x="6330315" y="2412365"/>
            <a:ext cx="5695950" cy="4326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eaLnBrk="1">
              <a:lnSpc>
                <a:spcPct val="100000"/>
              </a:lnSpc>
              <a:spcBef>
                <a:spcPts val="1000"/>
              </a:spcBef>
              <a:spcAft>
                <a:spcPts val="0"/>
              </a:spcAft>
              <a:buClrTx/>
              <a:buSzTx/>
              <a:buFontTx/>
              <a:buNone/>
            </a:pPr>
            <a:r>
              <a:rPr lang="en-US" altLang="zh-CN" sz="1600">
                <a:sym typeface="Calibri" panose="020F0502020204030204"/>
              </a:rPr>
              <a:t># LSTM</a:t>
            </a:r>
            <a:r>
              <a:rPr lang="zh-CN" altLang="en-US" sz="1600">
                <a:ea typeface="宋体" panose="02010600030101010101" pitchFamily="2" charset="-122"/>
                <a:sym typeface="Calibri" panose="020F0502020204030204"/>
              </a:rPr>
              <a:t>设置</a:t>
            </a:r>
            <a:endParaRPr lang="zh-CN" altLang="en-US" sz="1600">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600">
                <a:sym typeface="Calibri" panose="020F0502020204030204"/>
              </a:rPr>
              <a:t>n_steps_in </a:t>
            </a:r>
            <a:r>
              <a:rPr lang="en-US" altLang="zh-CN" sz="1600">
                <a:sym typeface="Calibri" panose="020F0502020204030204"/>
              </a:rPr>
              <a:t>= 3 #</a:t>
            </a:r>
            <a:r>
              <a:rPr lang="zh-CN" altLang="en-US" sz="1600">
                <a:ea typeface="宋体" panose="02010600030101010101" pitchFamily="2" charset="-122"/>
                <a:sym typeface="Calibri" panose="020F0502020204030204"/>
              </a:rPr>
              <a:t>输入时间步</a:t>
            </a:r>
            <a:endParaRPr lang="en-US" altLang="zh-CN" sz="1600">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600">
                <a:sym typeface="Calibri" panose="020F0502020204030204"/>
              </a:rPr>
              <a:t>n_steps_out = 2 </a:t>
            </a:r>
            <a:r>
              <a:rPr lang="en-US" altLang="zh-CN" sz="1600">
                <a:sym typeface="Calibri" panose="020F0502020204030204"/>
              </a:rPr>
              <a:t>#</a:t>
            </a:r>
            <a:r>
              <a:rPr lang="zh-CN" altLang="en-US" sz="1600">
                <a:ea typeface="宋体" panose="02010600030101010101" pitchFamily="2" charset="-122"/>
                <a:sym typeface="Calibri" panose="020F0502020204030204"/>
              </a:rPr>
              <a:t>输出时间步</a:t>
            </a:r>
            <a:endParaRPr lang="zh-CN" altLang="en-US" sz="1600">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600">
                <a:sym typeface="Calibri" panose="020F0502020204030204"/>
              </a:rPr>
              <a:t>n_features = </a:t>
            </a:r>
            <a:r>
              <a:rPr lang="en-US" altLang="zh-CN" sz="1600">
                <a:sym typeface="Calibri" panose="020F0502020204030204"/>
              </a:rPr>
              <a:t>3</a:t>
            </a:r>
            <a:r>
              <a:rPr lang="zh-CN" altLang="en-US" sz="1600">
                <a:sym typeface="Calibri" panose="020F0502020204030204"/>
              </a:rPr>
              <a:t> </a:t>
            </a:r>
            <a:r>
              <a:rPr lang="en-US" altLang="zh-CN" sz="1600">
                <a:sym typeface="Calibri" panose="020F0502020204030204"/>
              </a:rPr>
              <a:t>#</a:t>
            </a:r>
            <a:r>
              <a:rPr lang="zh-CN" altLang="en-US" sz="1600">
                <a:ea typeface="宋体" panose="02010600030101010101" pitchFamily="2" charset="-122"/>
                <a:sym typeface="Calibri" panose="020F0502020204030204"/>
              </a:rPr>
              <a:t>输入特征维度</a:t>
            </a:r>
            <a:endParaRPr lang="zh-CN" altLang="en-US" sz="1600">
              <a:sym typeface="Calibri" panose="020F0502020204030204"/>
            </a:endParaRPr>
          </a:p>
          <a:p>
            <a:pPr marL="0" marR="0" indent="0" algn="l" defTabSz="914400" rtl="0" eaLnBrk="1">
              <a:lnSpc>
                <a:spcPct val="100000"/>
              </a:lnSpc>
              <a:spcBef>
                <a:spcPts val="1000"/>
              </a:spcBef>
              <a:spcAft>
                <a:spcPts val="0"/>
              </a:spcAft>
              <a:buClrTx/>
              <a:buSzTx/>
              <a:buFontTx/>
              <a:buNone/>
            </a:pPr>
            <a:endParaRPr lang="zh-CN" altLang="en-US" sz="1600">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600">
                <a:sym typeface="Calibri" panose="020F0502020204030204"/>
              </a:rPr>
              <a:t>model.add(LSTM(200, activation='relu', input_shape=(n_steps_in, n_features)))</a:t>
            </a:r>
            <a:endParaRPr lang="zh-CN" altLang="en-US" sz="1600">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600">
                <a:sym typeface="Calibri" panose="020F0502020204030204"/>
              </a:rPr>
              <a:t>model.add(RepeatVector(n_steps_out))</a:t>
            </a:r>
            <a:endParaRPr lang="zh-CN" altLang="en-US" sz="1600">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600">
                <a:sym typeface="Calibri" panose="020F0502020204030204"/>
              </a:rPr>
              <a:t>model.add(LSTM(200, activation='relu', return_sequences=True))</a:t>
            </a:r>
            <a:endParaRPr lang="zh-CN" altLang="en-US" sz="1600">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600">
                <a:sym typeface="Calibri" panose="020F0502020204030204"/>
              </a:rPr>
              <a:t>model.add(TimeDistributed(Dense(n_features)))</a:t>
            </a:r>
            <a:endParaRPr lang="zh-CN" altLang="en-US" sz="1600">
              <a:sym typeface="Calibri" panose="020F0502020204030204"/>
            </a:endParaRPr>
          </a:p>
          <a:p>
            <a:pPr marL="0" marR="0" indent="0" algn="l" defTabSz="914400" rtl="0" eaLnBrk="1">
              <a:lnSpc>
                <a:spcPct val="100000"/>
              </a:lnSpc>
              <a:spcBef>
                <a:spcPts val="1000"/>
              </a:spcBef>
              <a:spcAft>
                <a:spcPts val="0"/>
              </a:spcAft>
              <a:buClrTx/>
              <a:buSzTx/>
              <a:buFontTx/>
              <a:buNone/>
            </a:pPr>
            <a:r>
              <a:rPr lang="zh-CN" altLang="en-US" sz="1600">
                <a:sym typeface="Calibri" panose="020F0502020204030204"/>
              </a:rPr>
              <a:t>model.compile(optimizer='adam', loss='mse')</a:t>
            </a:r>
            <a:endParaRPr lang="zh-CN" altLang="en-US" sz="1600">
              <a:sym typeface="Calibri" panose="020F0502020204030204"/>
            </a:endParaRPr>
          </a:p>
          <a:p>
            <a:pPr marL="0" marR="0" indent="0" algn="l" defTabSz="914400" rtl="0" eaLnBrk="1">
              <a:lnSpc>
                <a:spcPct val="100000"/>
              </a:lnSpc>
              <a:spcBef>
                <a:spcPts val="1000"/>
              </a:spcBef>
              <a:spcAft>
                <a:spcPts val="0"/>
              </a:spcAft>
              <a:buClrTx/>
              <a:buSzTx/>
              <a:buFontTx/>
              <a:buNone/>
            </a:pPr>
            <a:endParaRPr lang="zh-CN" altLang="en-US" sz="1600">
              <a:sym typeface="Calibri" panose="020F0502020204030204"/>
            </a:endParaRPr>
          </a:p>
        </p:txBody>
      </p:sp>
      <p:sp>
        <p:nvSpPr>
          <p:cNvPr id="8" name="文本框 7"/>
          <p:cNvSpPr txBox="1"/>
          <p:nvPr/>
        </p:nvSpPr>
        <p:spPr>
          <a:xfrm>
            <a:off x="4636770" y="1548765"/>
            <a:ext cx="2540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1600">
                <a:sym typeface="Calibri" panose="020F0502020204030204"/>
              </a:rPr>
              <a:t>many to many</a:t>
            </a:r>
            <a:r>
              <a:rPr lang="zh-CN" altLang="zh-CN" sz="1600">
                <a:ea typeface="宋体" panose="02010600030101010101" pitchFamily="2" charset="-122"/>
                <a:sym typeface="Calibri" panose="020F0502020204030204"/>
              </a:rPr>
              <a:t>（多对多</a:t>
            </a:r>
            <a:r>
              <a:rPr kumimoji="0" lang="zh-CN" altLang="en-US"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zh-CN" sz="16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pic>
        <p:nvPicPr>
          <p:cNvPr id="4" name="图片 3"/>
          <p:cNvPicPr>
            <a:picLocks noChangeAspect="1"/>
          </p:cNvPicPr>
          <p:nvPr/>
        </p:nvPicPr>
        <p:blipFill>
          <a:blip r:embed="rId1"/>
          <a:stretch>
            <a:fillRect/>
          </a:stretch>
        </p:blipFill>
        <p:spPr>
          <a:xfrm>
            <a:off x="3191510" y="1402080"/>
            <a:ext cx="1371600" cy="2276475"/>
          </a:xfrm>
          <a:prstGeom prst="rect">
            <a:avLst/>
          </a:prstGeom>
        </p:spPr>
      </p:pic>
    </p:spTree>
    <p:custDataLst>
      <p:tags r:id="rId2"/>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zh-CN" dirty="0">
                <a:ea typeface="宋体" panose="02010600030101010101" pitchFamily="2" charset="-122"/>
                <a:sym typeface="+mn-ea"/>
              </a:rPr>
              <a:t>使用</a:t>
            </a:r>
            <a:r>
              <a:rPr lang="en-US" altLang="zh-CN" dirty="0">
                <a:ea typeface="宋体" panose="02010600030101010101" pitchFamily="2" charset="-122"/>
                <a:sym typeface="+mn-ea"/>
              </a:rPr>
              <a:t>LSTM</a:t>
            </a:r>
            <a:r>
              <a:rPr lang="zh-CN" altLang="en-US" dirty="0">
                <a:ea typeface="宋体" panose="02010600030101010101" pitchFamily="2" charset="-122"/>
                <a:sym typeface="+mn-ea"/>
              </a:rPr>
              <a:t>进行</a:t>
            </a:r>
            <a:r>
              <a:rPr lang="zh-CN" altLang="zh-CN" dirty="0">
                <a:ea typeface="宋体" panose="02010600030101010101" pitchFamily="2" charset="-122"/>
                <a:sym typeface="+mn-ea"/>
              </a:rPr>
              <a:t>时间序列预测</a:t>
            </a:r>
            <a:endParaRPr lang="en-US" altLang="zh-CN" dirty="0">
              <a:ea typeface="宋体" panose="02010600030101010101" pitchFamily="2" charset="-122"/>
              <a:sym typeface="+mn-ea"/>
            </a:endParaRPr>
          </a:p>
        </p:txBody>
      </p:sp>
      <p:sp>
        <p:nvSpPr>
          <p:cNvPr id="6" name="文本框 5"/>
          <p:cNvSpPr txBox="1"/>
          <p:nvPr/>
        </p:nvSpPr>
        <p:spPr>
          <a:xfrm>
            <a:off x="528955" y="1314450"/>
            <a:ext cx="5554980" cy="51784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eaLnBrk="1">
              <a:lnSpc>
                <a:spcPct val="150000"/>
              </a:lnSpc>
              <a:spcBef>
                <a:spcPts val="1000"/>
              </a:spcBef>
              <a:spcAft>
                <a:spcPts val="0"/>
              </a:spcAft>
              <a:buClrTx/>
              <a:buSzTx/>
              <a:buFontTx/>
              <a:buNone/>
            </a:pPr>
            <a:r>
              <a:rPr sz="1600">
                <a:sym typeface="Calibri" panose="020F0502020204030204"/>
              </a:rPr>
              <a:t>TimeDistributed的使用</a:t>
            </a:r>
            <a:r>
              <a:rPr lang="zh-CN" sz="1600">
                <a:ea typeface="宋体" panose="02010600030101010101" pitchFamily="2" charset="-122"/>
                <a:sym typeface="Calibri" panose="020F0502020204030204"/>
              </a:rPr>
              <a:t>：</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TimeDistributed</a:t>
            </a:r>
            <a:r>
              <a:rPr lang="zh-CN" sz="1600">
                <a:ea typeface="宋体" panose="02010600030101010101" pitchFamily="2" charset="-122"/>
                <a:sym typeface="Calibri" panose="020F0502020204030204"/>
              </a:rPr>
              <a:t>是</a:t>
            </a:r>
            <a:r>
              <a:rPr sz="1600">
                <a:sym typeface="Calibri" panose="020F0502020204030204"/>
              </a:rPr>
              <a:t>Keras</a:t>
            </a:r>
            <a:r>
              <a:rPr lang="zh-CN" sz="1600">
                <a:ea typeface="宋体" panose="02010600030101010101" pitchFamily="2" charset="-122"/>
                <a:sym typeface="Calibri" panose="020F0502020204030204"/>
              </a:rPr>
              <a:t>中的</a:t>
            </a:r>
            <a:r>
              <a:rPr sz="1600">
                <a:sym typeface="Calibri" panose="020F0502020204030204"/>
              </a:rPr>
              <a:t>包装器</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model = Sequential()</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 </a:t>
            </a:r>
            <a:r>
              <a:rPr lang="zh-CN" sz="1600">
                <a:ea typeface="宋体" panose="02010600030101010101" pitchFamily="2" charset="-122"/>
                <a:sym typeface="Calibri" panose="020F0502020204030204"/>
              </a:rPr>
              <a:t>将模型的</a:t>
            </a:r>
            <a:r>
              <a:rPr lang="en-US" altLang="zh-CN" sz="1600">
                <a:ea typeface="宋体" panose="02010600030101010101" pitchFamily="2" charset="-122"/>
                <a:sym typeface="Calibri" panose="020F0502020204030204"/>
              </a:rPr>
              <a:t>shape</a:t>
            </a:r>
            <a:r>
              <a:rPr lang="zh-CN" altLang="zh-CN" sz="1600">
                <a:ea typeface="宋体" panose="02010600030101010101" pitchFamily="2" charset="-122"/>
                <a:sym typeface="Calibri" panose="020F0502020204030204"/>
              </a:rPr>
              <a:t>由</a:t>
            </a:r>
            <a:r>
              <a:rPr lang="en-US" altLang="zh-CN" sz="1600">
                <a:ea typeface="宋体" panose="02010600030101010101" pitchFamily="2" charset="-122"/>
                <a:sym typeface="Calibri" panose="020F0502020204030204"/>
              </a:rPr>
              <a:t>(None, 10,16) </a:t>
            </a:r>
            <a:r>
              <a:rPr lang="zh-CN" altLang="en-US" sz="1600">
                <a:ea typeface="宋体" panose="02010600030101010101" pitchFamily="2" charset="-122"/>
                <a:sym typeface="Calibri" panose="020F0502020204030204"/>
              </a:rPr>
              <a:t>变成 </a:t>
            </a:r>
            <a:r>
              <a:rPr sz="1600">
                <a:sym typeface="Calibri" panose="020F0502020204030204"/>
              </a:rPr>
              <a:t>(None, 10, 8)</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model.add(TimeDistributed(Dense(8), input_shape=(10, 16)))</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lang="en-US" sz="1600">
                <a:sym typeface="Calibri" panose="020F0502020204030204"/>
              </a:rPr>
              <a:t>TD</a:t>
            </a:r>
            <a:r>
              <a:rPr lang="zh-CN" altLang="en-US" sz="1600">
                <a:ea typeface="宋体" panose="02010600030101010101" pitchFamily="2" charset="-122"/>
                <a:sym typeface="Calibri" panose="020F0502020204030204"/>
              </a:rPr>
              <a:t>层</a:t>
            </a:r>
            <a:r>
              <a:rPr sz="1600">
                <a:sym typeface="Calibri" panose="020F0502020204030204"/>
              </a:rPr>
              <a:t>和Dense配合使用，主要应用于一对多，多对多的情况</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input_shape = (10,16)，表示步长是10，</a:t>
            </a:r>
            <a:r>
              <a:rPr lang="zh-CN" sz="1600">
                <a:ea typeface="宋体" panose="02010600030101010101" pitchFamily="2" charset="-122"/>
                <a:sym typeface="Calibri" panose="020F0502020204030204"/>
              </a:rPr>
              <a:t>特征</a:t>
            </a:r>
            <a:r>
              <a:rPr sz="1600">
                <a:sym typeface="Calibri" panose="020F0502020204030204"/>
              </a:rPr>
              <a:t>维度为16，</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首先使用TimeDistributed</a:t>
            </a:r>
            <a:r>
              <a:rPr lang="en-US" sz="1600">
                <a:sym typeface="Calibri" panose="020F0502020204030204"/>
              </a:rPr>
              <a:t>(</a:t>
            </a:r>
            <a:r>
              <a:rPr sz="1600">
                <a:sym typeface="Calibri" panose="020F0502020204030204"/>
              </a:rPr>
              <a:t>Dense</a:t>
            </a:r>
            <a:r>
              <a:rPr lang="en-US" sz="1600">
                <a:sym typeface="Calibri" panose="020F0502020204030204"/>
              </a:rPr>
              <a:t>(</a:t>
            </a:r>
            <a:r>
              <a:rPr sz="1600">
                <a:sym typeface="Calibri" panose="020F0502020204030204"/>
              </a:rPr>
              <a:t>8</a:t>
            </a:r>
            <a:r>
              <a:rPr lang="en-US" sz="1600">
                <a:sym typeface="Calibri" panose="020F0502020204030204"/>
              </a:rPr>
              <a:t>), </a:t>
            </a:r>
            <a:r>
              <a:rPr sz="1600">
                <a:sym typeface="Calibri" panose="020F0502020204030204"/>
              </a:rPr>
              <a:t>input_shape = (10,16)</a:t>
            </a:r>
            <a:r>
              <a:rPr lang="en-US" sz="1600">
                <a:sym typeface="Calibri" panose="020F0502020204030204"/>
              </a:rPr>
              <a:t>) </a:t>
            </a:r>
            <a:r>
              <a:rPr sz="1600">
                <a:sym typeface="Calibri" panose="020F0502020204030204"/>
              </a:rPr>
              <a:t>把每一步的维度为16变成8，不改变步长的大小</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若该层的</a:t>
            </a:r>
            <a:r>
              <a:rPr lang="en-US" sz="1600">
                <a:sym typeface="Calibri" panose="020F0502020204030204"/>
              </a:rPr>
              <a:t>batch</a:t>
            </a:r>
            <a:r>
              <a:rPr sz="1600">
                <a:sym typeface="Calibri" panose="020F0502020204030204"/>
              </a:rPr>
              <a:t>输入</a:t>
            </a:r>
            <a:r>
              <a:rPr lang="en-US" sz="1600">
                <a:sym typeface="Calibri" panose="020F0502020204030204"/>
              </a:rPr>
              <a:t>shape</a:t>
            </a:r>
            <a:r>
              <a:rPr lang="zh-CN" sz="1600">
                <a:ea typeface="宋体" panose="02010600030101010101" pitchFamily="2" charset="-122"/>
                <a:sym typeface="Calibri" panose="020F0502020204030204"/>
              </a:rPr>
              <a:t>为</a:t>
            </a:r>
            <a:r>
              <a:rPr sz="1600">
                <a:sym typeface="Calibri" panose="020F0502020204030204"/>
              </a:rPr>
              <a:t>(50, 10, 16)，则这一层之后的输出</a:t>
            </a:r>
            <a:r>
              <a:rPr lang="en-US" sz="1600">
                <a:sym typeface="Calibri" panose="020F0502020204030204"/>
              </a:rPr>
              <a:t>shape</a:t>
            </a:r>
            <a:r>
              <a:rPr sz="1600">
                <a:sym typeface="Calibri" panose="020F0502020204030204"/>
              </a:rPr>
              <a:t>为(50, 10, 8)</a:t>
            </a:r>
            <a:endParaRPr sz="1600">
              <a:sym typeface="Calibri" panose="020F0502020204030204"/>
            </a:endParaRPr>
          </a:p>
        </p:txBody>
      </p:sp>
      <p:sp>
        <p:nvSpPr>
          <p:cNvPr id="2" name="文本框 1"/>
          <p:cNvSpPr txBox="1"/>
          <p:nvPr/>
        </p:nvSpPr>
        <p:spPr>
          <a:xfrm>
            <a:off x="6139815" y="1363345"/>
            <a:ext cx="5615305" cy="46812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eaLnBrk="1">
              <a:lnSpc>
                <a:spcPct val="150000"/>
              </a:lnSpc>
              <a:spcBef>
                <a:spcPts val="1000"/>
              </a:spcBef>
              <a:spcAft>
                <a:spcPts val="0"/>
              </a:spcAft>
              <a:buClrTx/>
              <a:buSzTx/>
              <a:buFontTx/>
              <a:buNone/>
            </a:pPr>
            <a:r>
              <a:rPr sz="1600">
                <a:sym typeface="Calibri" panose="020F0502020204030204"/>
              </a:rPr>
              <a:t>RepeatVector的使用</a:t>
            </a:r>
            <a:r>
              <a:rPr lang="zh-CN" sz="1600">
                <a:ea typeface="宋体" panose="02010600030101010101" pitchFamily="2" charset="-122"/>
                <a:sym typeface="Calibri" panose="020F0502020204030204"/>
              </a:rPr>
              <a:t>：</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lang="zh-CN" sz="1600">
                <a:ea typeface="宋体" panose="02010600030101010101" pitchFamily="2" charset="-122"/>
                <a:sym typeface="Calibri" panose="020F0502020204030204"/>
              </a:rPr>
              <a:t>RepeatVector(n) 将输入重复</a:t>
            </a:r>
            <a:r>
              <a:rPr lang="en-US" altLang="zh-CN" sz="1600">
                <a:ea typeface="宋体" panose="02010600030101010101" pitchFamily="2" charset="-122"/>
                <a:sym typeface="Calibri" panose="020F0502020204030204"/>
              </a:rPr>
              <a:t>n</a:t>
            </a:r>
            <a:r>
              <a:rPr lang="zh-CN" altLang="zh-CN" sz="1600">
                <a:ea typeface="宋体" panose="02010600030101010101" pitchFamily="2" charset="-122"/>
                <a:sym typeface="Calibri" panose="020F0502020204030204"/>
              </a:rPr>
              <a:t>次</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model = Sequential()</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 </a:t>
            </a:r>
            <a:r>
              <a:rPr lang="zh-CN" sz="1600">
                <a:ea typeface="宋体" panose="02010600030101010101" pitchFamily="2" charset="-122"/>
                <a:sym typeface="Calibri" panose="020F0502020204030204"/>
              </a:rPr>
              <a:t>原来模型的</a:t>
            </a:r>
            <a:r>
              <a:rPr sz="1600">
                <a:sym typeface="Calibri" panose="020F0502020204030204"/>
              </a:rPr>
              <a:t>output_shape = (None, 32)</a:t>
            </a:r>
            <a:r>
              <a:rPr lang="zh-CN" sz="1600">
                <a:ea typeface="宋体" panose="02010600030101010101" pitchFamily="2" charset="-122"/>
                <a:sym typeface="Calibri" panose="020F0502020204030204"/>
              </a:rPr>
              <a:t>，</a:t>
            </a:r>
            <a:r>
              <a:rPr sz="1600">
                <a:sym typeface="Calibri" panose="020F0502020204030204"/>
              </a:rPr>
              <a:t>`None` </a:t>
            </a:r>
            <a:r>
              <a:rPr lang="zh-CN" sz="1600">
                <a:ea typeface="宋体" panose="02010600030101010101" pitchFamily="2" charset="-122"/>
                <a:sym typeface="Calibri" panose="020F0502020204030204"/>
              </a:rPr>
              <a:t>是</a:t>
            </a:r>
            <a:r>
              <a:rPr sz="1600">
                <a:sym typeface="Calibri" panose="020F0502020204030204"/>
              </a:rPr>
              <a:t>batch </a:t>
            </a:r>
            <a:r>
              <a:rPr lang="zh-CN" sz="1600">
                <a:ea typeface="宋体" panose="02010600030101010101" pitchFamily="2" charset="-122"/>
                <a:sym typeface="Calibri" panose="020F0502020204030204"/>
              </a:rPr>
              <a:t>维度</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model.add(Dense(32, input_dim=32))</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 </a:t>
            </a:r>
            <a:r>
              <a:rPr lang="zh-CN" sz="1600">
                <a:ea typeface="宋体" panose="02010600030101010101" pitchFamily="2" charset="-122"/>
                <a:sym typeface="Calibri" panose="020F0502020204030204"/>
              </a:rPr>
              <a:t>使用</a:t>
            </a:r>
            <a:r>
              <a:rPr lang="en-US" altLang="zh-CN" sz="1600">
                <a:ea typeface="宋体" panose="02010600030101010101" pitchFamily="2" charset="-122"/>
                <a:sym typeface="Calibri" panose="020F0502020204030204"/>
              </a:rPr>
              <a:t>RepeatVector</a:t>
            </a:r>
            <a:r>
              <a:rPr lang="zh-CN" altLang="zh-CN" sz="1600">
                <a:ea typeface="宋体" panose="02010600030101010101" pitchFamily="2" charset="-122"/>
                <a:sym typeface="Calibri" panose="020F0502020204030204"/>
              </a:rPr>
              <a:t>，将模型</a:t>
            </a:r>
            <a:r>
              <a:rPr sz="1600">
                <a:sym typeface="Calibri" panose="020F0502020204030204"/>
              </a:rPr>
              <a:t>output_shape </a:t>
            </a:r>
            <a:r>
              <a:rPr lang="zh-CN" sz="1600">
                <a:ea typeface="宋体" panose="02010600030101010101" pitchFamily="2" charset="-122"/>
                <a:sym typeface="Calibri" panose="020F0502020204030204"/>
              </a:rPr>
              <a:t>设置为</a:t>
            </a:r>
            <a:r>
              <a:rPr sz="1600">
                <a:sym typeface="Calibri" panose="020F0502020204030204"/>
              </a:rPr>
              <a:t> (None, 3, 32)</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model.add(RepeatVector(3))</a:t>
            </a:r>
            <a:endParaRPr sz="1600">
              <a:sym typeface="Calibri" panose="020F0502020204030204"/>
            </a:endParaRPr>
          </a:p>
          <a:p>
            <a:pPr marL="0" marR="0" indent="0" algn="l" defTabSz="914400" rtl="0" eaLnBrk="1">
              <a:lnSpc>
                <a:spcPct val="150000"/>
              </a:lnSpc>
              <a:spcBef>
                <a:spcPts val="1000"/>
              </a:spcBef>
              <a:spcAft>
                <a:spcPts val="0"/>
              </a:spcAft>
              <a:buClrTx/>
              <a:buSzTx/>
              <a:buFontTx/>
              <a:buNone/>
            </a:pPr>
            <a:r>
              <a:rPr sz="1600">
                <a:sym typeface="Calibri" panose="020F0502020204030204"/>
              </a:rPr>
              <a:t>如果输入的形状为</a:t>
            </a:r>
            <a:r>
              <a:rPr lang="en-US" sz="1600">
                <a:sym typeface="Calibri" panose="020F0502020204030204"/>
              </a:rPr>
              <a:t>(</a:t>
            </a:r>
            <a:r>
              <a:rPr sz="1600">
                <a:sym typeface="Calibri" panose="020F0502020204030204"/>
              </a:rPr>
              <a:t>None,32</a:t>
            </a:r>
            <a:r>
              <a:rPr lang="en-US" sz="1600">
                <a:sym typeface="Calibri" panose="020F0502020204030204"/>
              </a:rPr>
              <a:t>)</a:t>
            </a:r>
            <a:r>
              <a:rPr sz="1600">
                <a:sym typeface="Calibri" panose="020F0502020204030204"/>
              </a:rPr>
              <a:t>，经过添加RepeatVector(3)层之后，输出变为</a:t>
            </a:r>
            <a:r>
              <a:rPr lang="en-US" sz="1600">
                <a:sym typeface="Calibri" panose="020F0502020204030204"/>
              </a:rPr>
              <a:t>(</a:t>
            </a:r>
            <a:r>
              <a:rPr sz="1600">
                <a:sym typeface="Calibri" panose="020F0502020204030204"/>
              </a:rPr>
              <a:t>None,3,32</a:t>
            </a:r>
            <a:r>
              <a:rPr lang="en-US" sz="1600">
                <a:sym typeface="Calibri" panose="020F0502020204030204"/>
              </a:rPr>
              <a:t>)</a:t>
            </a:r>
            <a:r>
              <a:rPr sz="1600">
                <a:sym typeface="Calibri" panose="020F0502020204030204"/>
              </a:rPr>
              <a:t>, RepeatVector不改变我们的步长，改变我们的每一步的维数（即：属性长度）</a:t>
            </a:r>
            <a:endParaRPr sz="1600">
              <a:sym typeface="Calibri" panose="020F0502020204030204"/>
            </a:endParaRPr>
          </a:p>
        </p:txBody>
      </p:sp>
    </p:spTree>
    <p:custDataLst>
      <p:tags r:id="rId1"/>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LSTM</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004570"/>
            <a:ext cx="567372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设置观测数据input(X)的步长（时间步），epochs，batch_size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timesteps_in = 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timesteps_out = 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epochs = 500</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batch_size = 100</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 = pd.read_csv('./shanghai_index_1990_12_19_to_2019_12_11.csv')</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data_set = data[['Price']].values.astype('float64')</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转化为可以用于监督学习的数据</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train_x, label_y, test_data= get_train_set(data_set, timesteps_in=timesteps_in, timesteps_out=timesteps_out)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使用LSTM进行训练、预测</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lstm_model(data_set, train_x, label_y, epochs, batch_size, test_data, timesteps_out=timesteps_out)</a:t>
            </a:r>
            <a:endParaRPr sz="14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5934075" y="2256155"/>
            <a:ext cx="6280150" cy="2734945"/>
          </a:xfrm>
          <a:prstGeom prst="rect">
            <a:avLst/>
          </a:prstGeom>
        </p:spPr>
      </p:pic>
    </p:spTree>
    <p:custDataLst>
      <p:tags r:id="rId2"/>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LSTM</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261745"/>
            <a:ext cx="61321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sz="1400" dirty="0">
                <a:ea typeface="宋体" panose="02010600030101010101" pitchFamily="2" charset="-122"/>
                <a:sym typeface="+mn-ea"/>
              </a:rPr>
              <a:t># 转化为可以用于监督学习的数据</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def get_train_set(data_set, timesteps_in, timesteps_out=1):</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train_data_set = np.array(data_set)</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reframed_train_data_set = np.array(series_to_supervised(train_data_set, timesteps_in, timesteps_out).values)</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print(reframed_train_data_set)</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print(reframed_train_data_set.shape)</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train_x, train_y = reframed_train_data_set[:, :-timesteps_out], reframed_train_data_set[:, -timesteps_out:]</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 将数据集重构为符合LSTM要求的数据格式,即 [样本数，时间步，特征]</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train_x = train_x.reshape((train_x.shape[0], timesteps_in, 1))</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 test_data是用于计算correlation与spearman-correlation而存在</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test_data = train_data_set[train_x.shape[0] + timesteps_out:, :]</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#pd.DataFrame(reframed_train_data_set).to_csv('temp.csv')</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return train_x, train_y, test_data</a:t>
            </a:r>
            <a:endParaRPr sz="14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046595" y="2728595"/>
            <a:ext cx="4829175" cy="1400175"/>
          </a:xfrm>
          <a:prstGeom prst="rect">
            <a:avLst/>
          </a:prstGeom>
        </p:spPr>
      </p:pic>
    </p:spTree>
    <p:custDataLst>
      <p:tags r:id="rId2"/>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LSTM</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014095"/>
            <a:ext cx="61321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500"/>
              </a:spcBef>
              <a:buNone/>
            </a:pPr>
            <a:r>
              <a:rPr lang="en-US" sz="1400" dirty="0">
                <a:ea typeface="宋体" panose="02010600030101010101" pitchFamily="2" charset="-122"/>
                <a:sym typeface="+mn-ea"/>
              </a:rPr>
              <a:t># </a:t>
            </a:r>
            <a:r>
              <a:rPr sz="1400" dirty="0">
                <a:ea typeface="宋体" panose="02010600030101010101" pitchFamily="2" charset="-122"/>
                <a:sym typeface="+mn-ea"/>
              </a:rPr>
              <a:t>将时间序列数据转换为适用于监督学习的数据</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def series_to_supervised(data, n_in=1, n_out=1, dropnan=True):</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n_vars = 1 if type(data) is list else data.shape[1]</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df = DataFrame(data)</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cols, names = list(), list()</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for i in range(n_in, 0, -1):</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cols.append(df.shift(i))</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names += [('var%d(t-%d)' % (j + 1, i)) for j in range(n_vars)]</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 </a:t>
            </a:r>
            <a:r>
              <a:rPr lang="zh-CN" sz="1400" dirty="0">
                <a:ea typeface="宋体" panose="02010600030101010101" pitchFamily="2" charset="-122"/>
                <a:sym typeface="+mn-ea"/>
              </a:rPr>
              <a:t>预测序列</a:t>
            </a:r>
            <a:r>
              <a:rPr sz="1400" dirty="0">
                <a:ea typeface="宋体" panose="02010600030101010101" pitchFamily="2" charset="-122"/>
                <a:sym typeface="+mn-ea"/>
              </a:rPr>
              <a:t> (t, t+1, ... t+n)</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for i in range(0, n_out):</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cols.append(df.shift(-i))</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if i == 0:</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names += [('var%d(t)' % (j + 1)) for j in range(n_vars)]</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else:</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names += [('var%d(t+%d)' % (j + 1, i)) for j in range(n_vars)]</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agg = concat(cols, axis=1)</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agg.columns = names</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 </a:t>
            </a:r>
            <a:r>
              <a:rPr lang="zh-CN" sz="1400" dirty="0">
                <a:ea typeface="宋体" panose="02010600030101010101" pitchFamily="2" charset="-122"/>
                <a:sym typeface="+mn-ea"/>
              </a:rPr>
              <a:t>去掉</a:t>
            </a:r>
            <a:r>
              <a:rPr lang="en-US" altLang="zh-CN" sz="1400" dirty="0">
                <a:ea typeface="宋体" panose="02010600030101010101" pitchFamily="2" charset="-122"/>
                <a:sym typeface="+mn-ea"/>
              </a:rPr>
              <a:t>NaN</a:t>
            </a:r>
            <a:r>
              <a:rPr lang="zh-CN" altLang="en-US" sz="1400" dirty="0">
                <a:ea typeface="宋体" panose="02010600030101010101" pitchFamily="2" charset="-122"/>
                <a:sym typeface="+mn-ea"/>
              </a:rPr>
              <a:t>行</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if dropnan:</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agg.dropna(inplace=True)</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return agg</a:t>
            </a:r>
            <a:endParaRPr sz="14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046595" y="2728595"/>
            <a:ext cx="4829175" cy="1400175"/>
          </a:xfrm>
          <a:prstGeom prst="rect">
            <a:avLst/>
          </a:prstGeom>
        </p:spPr>
      </p:pic>
    </p:spTree>
    <p:custDataLst>
      <p:tags r:id="rId2"/>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LSTM</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107440"/>
            <a:ext cx="61429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spcBef>
                <a:spcPts val="500"/>
              </a:spcBef>
              <a:buNone/>
            </a:pPr>
            <a:r>
              <a:rPr sz="1400" dirty="0">
                <a:ea typeface="宋体" panose="02010600030101010101" pitchFamily="2" charset="-122"/>
                <a:sym typeface="+mn-ea"/>
              </a:rPr>
              <a:t># 使用LSTM进行预测</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def lstm_model(source_data_set, train_x, label_y, input_epochs, input_batch_size, test_data, timesteps_out):</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model = Sequential()  </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 第一层, 隐藏层神经元节点个数为128, 返回整个序列</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model.add(LSTM(128, return_sequences=True, activation='tanh', input_shape=(train_x.shape[1], train_x.shape[2])))</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 第二层，隐藏层神经元节点个数为128, 只返回序列最后一个输出</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model.add(LSTM(128, return_sequences=False))</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model.add(Dropout(0.5))</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 第三层 因为是回归问题所以使用linear</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model.add(Dense(timesteps_out, activation='linear'))</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model.compile(loss='mean_squared_error', optimizer='adam')</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 LSTM训练 input_epochs次数</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res = model.fit(train_x, label_y, epochs=input_epochs, batch_size=input_batch_size, verbose=2, shuffle=False)</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 模型预测</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test_predict = model.predict(train_x)</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 串联多个迭代对象，形成更大的迭代对象</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test_data_list = list(chain(*test_data))</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test_predict_list = list(chain(*test_predict))</a:t>
            </a:r>
            <a:endParaRPr sz="1400" dirty="0">
              <a:ea typeface="宋体" panose="02010600030101010101" pitchFamily="2" charset="-122"/>
              <a:sym typeface="+mn-ea"/>
            </a:endParaRPr>
          </a:p>
          <a:p>
            <a:pPr marL="0" indent="0">
              <a:lnSpc>
                <a:spcPct val="100000"/>
              </a:lnSpc>
              <a:spcBef>
                <a:spcPts val="500"/>
              </a:spcBef>
              <a:buNone/>
            </a:pPr>
            <a:endParaRPr sz="1400" dirty="0">
              <a:ea typeface="宋体" panose="02010600030101010101" pitchFamily="2" charset="-122"/>
              <a:sym typeface="+mn-ea"/>
            </a:endParaRPr>
          </a:p>
        </p:txBody>
      </p:sp>
      <p:sp>
        <p:nvSpPr>
          <p:cNvPr id="3" name="文本框 2"/>
          <p:cNvSpPr txBox="1"/>
          <p:nvPr/>
        </p:nvSpPr>
        <p:spPr>
          <a:xfrm>
            <a:off x="7152640" y="1260475"/>
            <a:ext cx="4336415" cy="5848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nSpc>
                <a:spcPct val="100000"/>
              </a:lnSpc>
              <a:spcBef>
                <a:spcPts val="500"/>
              </a:spcBef>
              <a:buNone/>
            </a:pPr>
            <a:r>
              <a:rPr sz="1400" dirty="0">
                <a:ea typeface="宋体" panose="02010600030101010101" pitchFamily="2" charset="-122"/>
                <a:sym typeface="+mn-ea"/>
              </a:rPr>
              <a:t>    plt.plot(res.history['loss'], label='train')</a:t>
            </a:r>
            <a:endParaRPr sz="1400" dirty="0">
              <a:ea typeface="宋体" panose="02010600030101010101" pitchFamily="2" charset="-122"/>
              <a:sym typeface="+mn-ea"/>
            </a:endParaRPr>
          </a:p>
          <a:p>
            <a:pPr marL="0" indent="0">
              <a:lnSpc>
                <a:spcPct val="100000"/>
              </a:lnSpc>
              <a:spcBef>
                <a:spcPts val="500"/>
              </a:spcBef>
              <a:buNone/>
            </a:pPr>
            <a:r>
              <a:rPr sz="1400" dirty="0">
                <a:ea typeface="宋体" panose="02010600030101010101" pitchFamily="2" charset="-122"/>
                <a:sym typeface="+mn-ea"/>
              </a:rPr>
              <a:t>    plt.show()</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7828280" y="2690495"/>
            <a:ext cx="4351655" cy="3078480"/>
          </a:xfrm>
          <a:prstGeom prst="rect">
            <a:avLst/>
          </a:prstGeom>
        </p:spPr>
      </p:pic>
      <p:pic>
        <p:nvPicPr>
          <p:cNvPr id="2" name="图片 1"/>
          <p:cNvPicPr>
            <a:picLocks noChangeAspect="1"/>
          </p:cNvPicPr>
          <p:nvPr/>
        </p:nvPicPr>
        <p:blipFill>
          <a:blip r:embed="rId2"/>
          <a:stretch>
            <a:fillRect/>
          </a:stretch>
        </p:blipFill>
        <p:spPr>
          <a:xfrm>
            <a:off x="5944870" y="2694940"/>
            <a:ext cx="1851025" cy="3770630"/>
          </a:xfrm>
          <a:prstGeom prst="rect">
            <a:avLst/>
          </a:prstGeom>
        </p:spPr>
      </p:pic>
    </p:spTree>
    <p:custDataLst>
      <p:tags r:id="rId3"/>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LSTM</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107440"/>
            <a:ext cx="61429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print(model.summary())</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plot_img(source_data_set, test_predict)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呈现原始数据，训练结果，验证结果，预测结果</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def plot_img(source_data_set, train_predict):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plt.figure(figsize=(24, 8))</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 原始数据蓝色</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plt.plot(source_data_set[:, -1], c='b')</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 训练数据绿色</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plt.plot([x for x in train_predict], c='g')</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plt.legend()</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plt.show()</a:t>
            </a:r>
            <a:endParaRPr sz="14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6459855" y="1164590"/>
            <a:ext cx="4930140" cy="2325370"/>
          </a:xfrm>
          <a:prstGeom prst="rect">
            <a:avLst/>
          </a:prstGeom>
        </p:spPr>
      </p:pic>
      <p:pic>
        <p:nvPicPr>
          <p:cNvPr id="6" name="图片 5"/>
          <p:cNvPicPr>
            <a:picLocks noChangeAspect="1"/>
          </p:cNvPicPr>
          <p:nvPr/>
        </p:nvPicPr>
        <p:blipFill>
          <a:blip r:embed="rId2"/>
          <a:stretch>
            <a:fillRect/>
          </a:stretch>
        </p:blipFill>
        <p:spPr>
          <a:xfrm>
            <a:off x="4600575" y="3566795"/>
            <a:ext cx="7587615" cy="3295650"/>
          </a:xfrm>
          <a:prstGeom prst="rect">
            <a:avLst/>
          </a:prstGeom>
        </p:spPr>
      </p:pic>
    </p:spTree>
    <p:custDataLst>
      <p:tags r:id="rId3"/>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LSTM</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183640"/>
            <a:ext cx="40855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设置观测数据input(X)的步长（时间步），epochs，batch_size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timesteps_in = 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timesteps_out = 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epochs = 3000</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batch_size = 100</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使用LSTM进行训练、预测</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lstm_model(data_set, train_x, label_y, epochs, batch_size, timesteps_out=timesteps_out)</a:t>
            </a:r>
            <a:endParaRPr sz="14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627620" y="1126490"/>
            <a:ext cx="4274820" cy="3006090"/>
          </a:xfrm>
          <a:prstGeom prst="rect">
            <a:avLst/>
          </a:prstGeom>
        </p:spPr>
      </p:pic>
      <p:pic>
        <p:nvPicPr>
          <p:cNvPr id="7" name="图片 6"/>
          <p:cNvPicPr>
            <a:picLocks noChangeAspect="1"/>
          </p:cNvPicPr>
          <p:nvPr/>
        </p:nvPicPr>
        <p:blipFill>
          <a:blip r:embed="rId2"/>
          <a:stretch>
            <a:fillRect/>
          </a:stretch>
        </p:blipFill>
        <p:spPr>
          <a:xfrm>
            <a:off x="6004560" y="1138555"/>
            <a:ext cx="1623060" cy="3383280"/>
          </a:xfrm>
          <a:prstGeom prst="rect">
            <a:avLst/>
          </a:prstGeom>
        </p:spPr>
      </p:pic>
      <p:pic>
        <p:nvPicPr>
          <p:cNvPr id="9" name="图片 8"/>
          <p:cNvPicPr>
            <a:picLocks noChangeAspect="1"/>
          </p:cNvPicPr>
          <p:nvPr/>
        </p:nvPicPr>
        <p:blipFill>
          <a:blip r:embed="rId3"/>
          <a:stretch>
            <a:fillRect/>
          </a:stretch>
        </p:blipFill>
        <p:spPr>
          <a:xfrm>
            <a:off x="5279390" y="4079875"/>
            <a:ext cx="6633210" cy="2803525"/>
          </a:xfrm>
          <a:prstGeom prst="rect">
            <a:avLst/>
          </a:prstGeom>
        </p:spPr>
      </p:pic>
    </p:spTree>
    <p:custDataLst>
      <p:tags r:id="rId4"/>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时间序列模型</a:t>
            </a:r>
            <a:endParaRPr lang="en-US" altLang="zh-CN"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r>
              <a:rPr lang="en-US" altLang="zh-CN" dirty="0">
                <a:ea typeface="宋体" panose="02010600030101010101" pitchFamily="2" charset="-122"/>
                <a:sym typeface="+mn-ea"/>
              </a:rPr>
              <a:t>LSTM</a:t>
            </a:r>
            <a:r>
              <a:rPr lang="zh-CN" altLang="en-US" dirty="0">
                <a:ea typeface="宋体" panose="02010600030101010101" pitchFamily="2" charset="-122"/>
                <a:sym typeface="+mn-ea"/>
              </a:rPr>
              <a:t>）</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183640"/>
            <a:ext cx="40855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设置观测数据input(X)的步长（时间步），epochs，batch_size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timesteps_in = 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timesteps_out = 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epochs = </a:t>
            </a:r>
            <a:r>
              <a:rPr lang="en-US" sz="1400" dirty="0">
                <a:ea typeface="宋体" panose="02010600030101010101" pitchFamily="2" charset="-122"/>
                <a:sym typeface="+mn-ea"/>
              </a:rPr>
              <a:t>10</a:t>
            </a:r>
            <a:r>
              <a:rPr sz="1400" dirty="0">
                <a:ea typeface="宋体" panose="02010600030101010101" pitchFamily="2" charset="-122"/>
                <a:sym typeface="+mn-ea"/>
              </a:rPr>
              <a:t>000</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batch_size = 100</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使用LSTM进行训练、预测</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lstm_model(data_set, train_x, label_y, epochs, batch_size, timesteps_out=timesteps_out)</a:t>
            </a:r>
            <a:endParaRPr sz="14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7741920" y="1096645"/>
            <a:ext cx="4186555" cy="2997835"/>
          </a:xfrm>
          <a:prstGeom prst="rect">
            <a:avLst/>
          </a:prstGeom>
        </p:spPr>
      </p:pic>
      <p:pic>
        <p:nvPicPr>
          <p:cNvPr id="5" name="图片 4"/>
          <p:cNvPicPr>
            <a:picLocks noChangeAspect="1"/>
          </p:cNvPicPr>
          <p:nvPr/>
        </p:nvPicPr>
        <p:blipFill>
          <a:blip r:embed="rId2"/>
          <a:stretch>
            <a:fillRect/>
          </a:stretch>
        </p:blipFill>
        <p:spPr>
          <a:xfrm>
            <a:off x="6141720" y="1096645"/>
            <a:ext cx="1515745" cy="3168015"/>
          </a:xfrm>
          <a:prstGeom prst="rect">
            <a:avLst/>
          </a:prstGeom>
        </p:spPr>
      </p:pic>
      <p:pic>
        <p:nvPicPr>
          <p:cNvPr id="3" name="图片 2"/>
          <p:cNvPicPr>
            <a:picLocks noChangeAspect="1"/>
          </p:cNvPicPr>
          <p:nvPr/>
        </p:nvPicPr>
        <p:blipFill>
          <a:blip r:embed="rId3"/>
          <a:stretch>
            <a:fillRect/>
          </a:stretch>
        </p:blipFill>
        <p:spPr>
          <a:xfrm>
            <a:off x="5461635" y="4046855"/>
            <a:ext cx="6806565" cy="2857500"/>
          </a:xfrm>
          <a:prstGeom prst="rect">
            <a:avLst/>
          </a:prstGeom>
        </p:spPr>
      </p:pic>
    </p:spTree>
    <p:custDataLst>
      <p:tags r:id="rId4"/>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B</a:t>
            </a:r>
            <a:r>
              <a:rPr lang="zh-CN" altLang="en-US" dirty="0">
                <a:ea typeface="宋体" panose="02010600030101010101" pitchFamily="2" charset="-122"/>
                <a:sym typeface="+mn-ea"/>
              </a:rPr>
              <a:t>：预测北京</a:t>
            </a:r>
            <a:r>
              <a:rPr lang="en-US" altLang="zh-CN" dirty="0">
                <a:ea typeface="宋体" panose="02010600030101010101" pitchFamily="2" charset="-122"/>
                <a:sym typeface="+mn-ea"/>
              </a:rPr>
              <a:t>PM2.5</a:t>
            </a:r>
            <a:r>
              <a:rPr lang="zh-CN" altLang="en-US" dirty="0">
                <a:ea typeface="宋体" panose="02010600030101010101" pitchFamily="2" charset="-122"/>
                <a:sym typeface="+mn-ea"/>
              </a:rPr>
              <a:t>值</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0152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PM2.5</a:t>
            </a:r>
            <a:r>
              <a:rPr lang="zh-CN" altLang="en-US" sz="1600" dirty="0">
                <a:ea typeface="宋体" panose="02010600030101010101" pitchFamily="2" charset="-122"/>
                <a:sym typeface="+mn-ea"/>
              </a:rPr>
              <a:t>数据集：</a:t>
            </a:r>
            <a:endParaRPr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https://archive.ics.uci.edu/ml/datasets/Beijing%20PM2.5%20Data</a:t>
            </a:r>
            <a:endParaRPr lang="en-US" alt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PM2.5的分级标准为：</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优 35微克（ug）/每立方</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良 35~75微克（ug）/每立方</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轻度污染 75~115微克（ug）/每立方</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中度污染 115~150微克（ug）/每立方</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重度污染 150~250微克（ug）/每立方</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严重污染 250及以上微克（ug）/每立方</a:t>
            </a:r>
            <a:endParaRPr lang="zh-CN" sz="1600" dirty="0">
              <a:ea typeface="宋体" panose="02010600030101010101" pitchFamily="2" charset="-122"/>
              <a:sym typeface="+mn-ea"/>
            </a:endParaRPr>
          </a:p>
        </p:txBody>
      </p:sp>
      <p:sp>
        <p:nvSpPr>
          <p:cNvPr id="5" name="文本框 4"/>
          <p:cNvSpPr txBox="1"/>
          <p:nvPr/>
        </p:nvSpPr>
        <p:spPr>
          <a:xfrm>
            <a:off x="5713095" y="4394835"/>
            <a:ext cx="2540000" cy="20288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DEWP: 露点</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TEMP: 温度</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PRES:气压</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cbwd: 组合风向</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Iws: 风速</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Is</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：积累雪量</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Ir</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：积累雨量</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6" name="表格 5"/>
          <p:cNvGraphicFramePr/>
          <p:nvPr>
            <p:custDataLst>
              <p:tags r:id="rId1"/>
            </p:custDataLst>
          </p:nvPr>
        </p:nvGraphicFramePr>
        <p:xfrm>
          <a:off x="5539105" y="1737995"/>
          <a:ext cx="6570980" cy="2486660"/>
        </p:xfrm>
        <a:graphic>
          <a:graphicData uri="http://schemas.openxmlformats.org/drawingml/2006/table">
            <a:tbl>
              <a:tblPr firstRow="1" bandRow="1">
                <a:tableStyleId>{5C22544A-7EE6-4342-B048-85BDC9FD1C3A}</a:tableStyleId>
              </a:tblPr>
              <a:tblGrid>
                <a:gridCol w="505460"/>
                <a:gridCol w="505460"/>
                <a:gridCol w="505460"/>
                <a:gridCol w="505460"/>
                <a:gridCol w="505460"/>
                <a:gridCol w="505460"/>
                <a:gridCol w="505460"/>
                <a:gridCol w="505460"/>
                <a:gridCol w="505460"/>
                <a:gridCol w="505460"/>
                <a:gridCol w="505460"/>
                <a:gridCol w="505460"/>
                <a:gridCol w="505460"/>
              </a:tblGrid>
              <a:tr h="226060">
                <a:tc>
                  <a:txBody>
                    <a:bodyPr/>
                    <a:p>
                      <a:pPr algn="l">
                        <a:buNone/>
                      </a:pPr>
                      <a:r>
                        <a:rPr lang="en-US" sz="1100">
                          <a:solidFill>
                            <a:srgbClr val="000000"/>
                          </a:solidFill>
                          <a:latin typeface="宋体" panose="02010600030101010101" pitchFamily="2" charset="-122"/>
                        </a:rPr>
                        <a:t>No</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year</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month</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day</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hour</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pm2.5</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DEWP</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TEMP</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PRES</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cbwd</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Iws</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Is</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Ir</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2010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NA</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1021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NW</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1.79</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sz="1100">
                          <a:solidFill>
                            <a:srgbClr val="000000"/>
                          </a:solidFill>
                          <a:latin typeface="宋体" panose="02010600030101010101" pitchFamily="2" charset="-122"/>
                        </a:rPr>
                        <a:t>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2010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NA</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1020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NW</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4.92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sz="1100">
                          <a:solidFill>
                            <a:srgbClr val="000000"/>
                          </a:solidFill>
                          <a:latin typeface="宋体" panose="02010600030101010101" pitchFamily="2" charset="-122"/>
                        </a:rPr>
                        <a:t>3</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2010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NA</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1019</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NW</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6.71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sz="1100">
                          <a:solidFill>
                            <a:srgbClr val="000000"/>
                          </a:solidFill>
                          <a:latin typeface="宋体" panose="02010600030101010101" pitchFamily="2" charset="-122"/>
                        </a:rPr>
                        <a:t>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2010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3</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NA</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1019</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NW</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9.84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sz="1100">
                          <a:solidFill>
                            <a:srgbClr val="000000"/>
                          </a:solidFill>
                          <a:latin typeface="宋体" panose="02010600030101010101" pitchFamily="2" charset="-122"/>
                        </a:rPr>
                        <a:t>5</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2010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NA</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1018</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NW</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12.97</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sz="1100">
                          <a:solidFill>
                            <a:srgbClr val="000000"/>
                          </a:solidFill>
                          <a:latin typeface="宋体" panose="02010600030101010101" pitchFamily="2" charset="-122"/>
                        </a:rPr>
                        <a:t>6</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2010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5</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NA</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-19</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1017</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NW</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16.1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altLang="en-US" sz="1100">
                          <a:solidFill>
                            <a:srgbClr val="000000"/>
                          </a:solidFill>
                          <a:latin typeface="宋体" panose="02010600030101010101" pitchFamily="2" charset="-122"/>
                        </a:rPr>
                        <a:t>……</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sz="1100">
                          <a:solidFill>
                            <a:srgbClr val="000000"/>
                          </a:solidFill>
                          <a:latin typeface="宋体" panose="02010600030101010101" pitchFamily="2" charset="-122"/>
                        </a:rPr>
                        <a:t>43822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2014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31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-3</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1034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NW</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242.7</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sz="1100">
                          <a:solidFill>
                            <a:srgbClr val="000000"/>
                          </a:solidFill>
                          <a:latin typeface="宋体" panose="02010600030101010101" pitchFamily="2" charset="-122"/>
                        </a:rPr>
                        <a:t>43823</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2014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31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8</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1034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NW</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246.72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p>
                      <a:pPr algn="l">
                        <a:buNone/>
                      </a:pPr>
                      <a:r>
                        <a:rPr lang="en-US" sz="1100">
                          <a:solidFill>
                            <a:srgbClr val="000000"/>
                          </a:solidFill>
                          <a:latin typeface="宋体" panose="02010600030101010101" pitchFamily="2" charset="-122"/>
                        </a:rPr>
                        <a:t>43824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2014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31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23</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12</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-21</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-3</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1034</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NW</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249.85</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en-US" sz="1100">
                          <a:solidFill>
                            <a:srgbClr val="000000"/>
                          </a:solidFill>
                          <a:latin typeface="宋体" panose="02010600030101010101" pitchFamily="2" charset="-122"/>
                        </a:rPr>
                        <a:t>0</a:t>
                      </a:r>
                      <a:endParaRPr lang="en-US" altLang="en-US" sz="110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ustDataLst>
      <p:tags r:id="rId2"/>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B</a:t>
            </a:r>
            <a:r>
              <a:rPr lang="zh-CN" altLang="en-US" dirty="0">
                <a:ea typeface="宋体" panose="02010600030101010101" pitchFamily="2" charset="-122"/>
                <a:sym typeface="+mn-ea"/>
              </a:rPr>
              <a:t>：预测北京</a:t>
            </a:r>
            <a:r>
              <a:rPr lang="en-US" altLang="zh-CN" dirty="0">
                <a:ea typeface="宋体" panose="02010600030101010101" pitchFamily="2" charset="-122"/>
                <a:sym typeface="+mn-ea"/>
              </a:rPr>
              <a:t>PM2.5</a:t>
            </a:r>
            <a:r>
              <a:rPr lang="zh-CN" altLang="en-US" dirty="0">
                <a:ea typeface="宋体" panose="02010600030101010101" pitchFamily="2" charset="-122"/>
                <a:sym typeface="+mn-ea"/>
              </a:rPr>
              <a:t>值</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128395"/>
            <a:ext cx="500380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sz="1400" dirty="0">
                <a:ea typeface="宋体" panose="02010600030101010101" pitchFamily="2" charset="-122"/>
                <a:sym typeface="+mn-ea"/>
              </a:rPr>
              <a:t># 将原始数据格式中的year, month, day, hour进行合并，并保存新的文件pollution.csv</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from datetime import datetime</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数据加载</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def parse(x):</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return datetime.strptime(x, '%Y %m %d %H')</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dataset = read_csv('./raw.csv',  parse_dates = [['year', 'month', 'day', 'hour']], index_col=0, date_parser=parse)</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dataset.drop('No', axis=1, inplace=True)</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列名替换</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dataset.columns = ['pollution', 'dew', 'temp', 'press', 'wnd_dir', 'wnd_spd', 'snow', 'rain']</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dataset.index.name = 'date'</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缺失值填充</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dataset['pollution'].fillna(0, inplace=True)</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 去掉第一天数据（前24小时）</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dataset = dataset[24:]</a:t>
            </a:r>
            <a:endParaRPr sz="1400" dirty="0">
              <a:ea typeface="宋体" panose="02010600030101010101" pitchFamily="2" charset="-122"/>
              <a:sym typeface="+mn-ea"/>
            </a:endParaRPr>
          </a:p>
          <a:p>
            <a:pPr marL="0" indent="0">
              <a:lnSpc>
                <a:spcPct val="100000"/>
              </a:lnSpc>
              <a:buNone/>
            </a:pPr>
            <a:r>
              <a:rPr sz="1400" dirty="0">
                <a:ea typeface="宋体" panose="02010600030101010101" pitchFamily="2" charset="-122"/>
                <a:sym typeface="+mn-ea"/>
              </a:rPr>
              <a:t>dataset.to_csv('pollution.csv')</a:t>
            </a:r>
            <a:endParaRPr sz="1400" dirty="0">
              <a:ea typeface="宋体" panose="02010600030101010101" pitchFamily="2" charset="-122"/>
              <a:sym typeface="+mn-ea"/>
            </a:endParaRPr>
          </a:p>
          <a:p>
            <a:pPr marL="0" indent="0">
              <a:lnSpc>
                <a:spcPct val="100000"/>
              </a:lnSpc>
              <a:buNone/>
            </a:pPr>
            <a:endParaRPr sz="1400" dirty="0">
              <a:ea typeface="宋体" panose="02010600030101010101" pitchFamily="2" charset="-122"/>
              <a:sym typeface="+mn-ea"/>
            </a:endParaRPr>
          </a:p>
        </p:txBody>
      </p:sp>
      <p:pic>
        <p:nvPicPr>
          <p:cNvPr id="8" name="图片 7"/>
          <p:cNvPicPr>
            <a:picLocks noChangeAspect="1"/>
          </p:cNvPicPr>
          <p:nvPr/>
        </p:nvPicPr>
        <p:blipFill>
          <a:blip r:embed="rId1"/>
          <a:stretch>
            <a:fillRect/>
          </a:stretch>
        </p:blipFill>
        <p:spPr>
          <a:xfrm>
            <a:off x="5684520" y="1829435"/>
            <a:ext cx="6511290" cy="3947160"/>
          </a:xfrm>
          <a:prstGeom prst="rect">
            <a:avLst/>
          </a:prstGeom>
        </p:spPr>
      </p:pic>
    </p:spTree>
    <p:custDataLst>
      <p:tags r:id="rId2"/>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B</a:t>
            </a:r>
            <a:r>
              <a:rPr lang="zh-CN" altLang="en-US" dirty="0">
                <a:ea typeface="宋体" panose="02010600030101010101" pitchFamily="2" charset="-122"/>
                <a:sym typeface="+mn-ea"/>
              </a:rPr>
              <a:t>：预测北京</a:t>
            </a:r>
            <a:r>
              <a:rPr lang="en-US" altLang="zh-CN" dirty="0">
                <a:ea typeface="宋体" panose="02010600030101010101" pitchFamily="2" charset="-122"/>
                <a:sym typeface="+mn-ea"/>
              </a:rPr>
              <a:t>PM2.5</a:t>
            </a:r>
            <a:r>
              <a:rPr lang="zh-CN" altLang="en-US" dirty="0">
                <a:ea typeface="宋体" panose="02010600030101010101" pitchFamily="2" charset="-122"/>
                <a:sym typeface="+mn-ea"/>
              </a:rPr>
              <a:t>值</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52425" y="1280795"/>
            <a:ext cx="37528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将时间序列数据转换为适合监督学习的数据</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reframed = series_to_supervised(scaled, 1, 1)</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reframed.to_csv('reframed-1.csv')</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去掉不需要预测的列，即var2(t)	var3(t)	var4(t)	var5(t)	var6(t)	var7(t)	var8(t)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reframed.drop(reframed.columns[[9,10,11,12,13,14,15]], axis=1, inplace=True)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reframed.to_csv('reframed-2.csv')</a:t>
            </a:r>
            <a:endParaRPr sz="1400" dirty="0">
              <a:ea typeface="宋体" panose="02010600030101010101" pitchFamily="2" charset="-122"/>
              <a:sym typeface="+mn-ea"/>
            </a:endParaRPr>
          </a:p>
          <a:p>
            <a:pPr marL="0" indent="0">
              <a:lnSpc>
                <a:spcPct val="150000"/>
              </a:lnSpc>
              <a:buNone/>
            </a:pPr>
            <a:endParaRPr sz="14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5907405" y="3872865"/>
            <a:ext cx="5698490" cy="2435225"/>
          </a:xfrm>
          <a:prstGeom prst="rect">
            <a:avLst/>
          </a:prstGeom>
        </p:spPr>
      </p:pic>
      <p:pic>
        <p:nvPicPr>
          <p:cNvPr id="6" name="图片 5"/>
          <p:cNvPicPr>
            <a:picLocks noChangeAspect="1"/>
          </p:cNvPicPr>
          <p:nvPr/>
        </p:nvPicPr>
        <p:blipFill>
          <a:blip r:embed="rId2"/>
          <a:stretch>
            <a:fillRect/>
          </a:stretch>
        </p:blipFill>
        <p:spPr>
          <a:xfrm>
            <a:off x="3990975" y="1506220"/>
            <a:ext cx="8197850" cy="2120900"/>
          </a:xfrm>
          <a:prstGeom prst="rect">
            <a:avLst/>
          </a:prstGeom>
        </p:spPr>
      </p:pic>
    </p:spTree>
    <p:custDataLst>
      <p:tags r:id="rId3"/>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B</a:t>
            </a:r>
            <a:r>
              <a:rPr lang="zh-CN" altLang="en-US" dirty="0">
                <a:ea typeface="宋体" panose="02010600030101010101" pitchFamily="2" charset="-122"/>
                <a:sym typeface="+mn-ea"/>
              </a:rPr>
              <a:t>：预测北京</a:t>
            </a:r>
            <a:r>
              <a:rPr lang="en-US" altLang="zh-CN" dirty="0">
                <a:ea typeface="宋体" panose="02010600030101010101" pitchFamily="2" charset="-122"/>
                <a:sym typeface="+mn-ea"/>
              </a:rPr>
              <a:t>PM2.5</a:t>
            </a:r>
            <a:r>
              <a:rPr lang="zh-CN" altLang="en-US" dirty="0">
                <a:ea typeface="宋体" panose="02010600030101010101" pitchFamily="2" charset="-122"/>
                <a:sym typeface="+mn-ea"/>
              </a:rPr>
              <a:t>值</a:t>
            </a:r>
            <a:endParaRPr lang="en-US" altLang="zh-CN"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560070" y="2030095"/>
            <a:ext cx="5400675" cy="4076700"/>
          </a:xfrm>
          <a:prstGeom prst="rect">
            <a:avLst/>
          </a:prstGeom>
        </p:spPr>
      </p:pic>
      <p:pic>
        <p:nvPicPr>
          <p:cNvPr id="4" name="图片 3"/>
          <p:cNvPicPr>
            <a:picLocks noChangeAspect="1"/>
          </p:cNvPicPr>
          <p:nvPr/>
        </p:nvPicPr>
        <p:blipFill>
          <a:blip r:embed="rId2"/>
          <a:stretch>
            <a:fillRect/>
          </a:stretch>
        </p:blipFill>
        <p:spPr>
          <a:xfrm>
            <a:off x="6338570" y="2111375"/>
            <a:ext cx="5391150" cy="3914775"/>
          </a:xfrm>
          <a:prstGeom prst="rect">
            <a:avLst/>
          </a:prstGeom>
        </p:spPr>
      </p:pic>
      <p:sp>
        <p:nvSpPr>
          <p:cNvPr id="6" name="Content Placeholder 2"/>
          <p:cNvSpPr txBox="1">
            <a:spLocks noGrp="1"/>
          </p:cNvSpPr>
          <p:nvPr/>
        </p:nvSpPr>
        <p:spPr>
          <a:xfrm>
            <a:off x="1048385" y="1356995"/>
            <a:ext cx="4912360" cy="9004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可视化：</a:t>
            </a:r>
            <a:r>
              <a:rPr lang="en-US" altLang="zh-CN" sz="1800" dirty="0">
                <a:ea typeface="宋体" panose="02010600030101010101" pitchFamily="2" charset="-122"/>
                <a:sym typeface="+mn-ea"/>
              </a:rPr>
              <a:t>8</a:t>
            </a:r>
            <a:r>
              <a:rPr lang="zh-CN" altLang="en-US" sz="1800" dirty="0">
                <a:ea typeface="宋体" panose="02010600030101010101" pitchFamily="2" charset="-122"/>
                <a:sym typeface="+mn-ea"/>
              </a:rPr>
              <a:t>个指标随着时间的变化趋势</a:t>
            </a:r>
            <a:endParaRPr sz="1800" dirty="0">
              <a:ea typeface="宋体" panose="02010600030101010101" pitchFamily="2" charset="-122"/>
              <a:sym typeface="+mn-ea"/>
            </a:endParaRPr>
          </a:p>
          <a:p>
            <a:pPr marL="0" indent="0">
              <a:lnSpc>
                <a:spcPct val="150000"/>
              </a:lnSpc>
              <a:buNone/>
            </a:pPr>
            <a:endParaRPr sz="1800" dirty="0">
              <a:ea typeface="宋体" panose="02010600030101010101" pitchFamily="2" charset="-122"/>
              <a:sym typeface="+mn-ea"/>
            </a:endParaRPr>
          </a:p>
        </p:txBody>
      </p:sp>
      <p:sp>
        <p:nvSpPr>
          <p:cNvPr id="7" name="Content Placeholder 2"/>
          <p:cNvSpPr txBox="1">
            <a:spLocks noGrp="1"/>
          </p:cNvSpPr>
          <p:nvPr/>
        </p:nvSpPr>
        <p:spPr>
          <a:xfrm>
            <a:off x="6817360" y="1397635"/>
            <a:ext cx="4912360" cy="90043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可视化：训练集和验证集</a:t>
            </a:r>
            <a:r>
              <a:rPr lang="en-US" altLang="zh-CN" sz="1800" dirty="0">
                <a:ea typeface="宋体" panose="02010600030101010101" pitchFamily="2" charset="-122"/>
                <a:sym typeface="+mn-ea"/>
              </a:rPr>
              <a:t>loss</a:t>
            </a:r>
            <a:r>
              <a:rPr lang="zh-CN" sz="1800" dirty="0">
                <a:ea typeface="宋体" panose="02010600030101010101" pitchFamily="2" charset="-122"/>
                <a:sym typeface="+mn-ea"/>
              </a:rPr>
              <a:t>在</a:t>
            </a:r>
            <a:r>
              <a:rPr lang="en-US" altLang="zh-CN" sz="1800" dirty="0">
                <a:ea typeface="宋体" panose="02010600030101010101" pitchFamily="2" charset="-122"/>
                <a:sym typeface="+mn-ea"/>
              </a:rPr>
              <a:t>epochs</a:t>
            </a:r>
            <a:r>
              <a:rPr lang="zh-CN" altLang="zh-CN" sz="1800" dirty="0">
                <a:ea typeface="宋体" panose="02010600030101010101" pitchFamily="2" charset="-122"/>
                <a:sym typeface="+mn-ea"/>
              </a:rPr>
              <a:t>中的变化</a:t>
            </a:r>
            <a:endParaRPr lang="zh-CN" altLang="zh-CN" sz="1800" dirty="0">
              <a:ea typeface="宋体" panose="02010600030101010101" pitchFamily="2" charset="-122"/>
              <a:sym typeface="+mn-ea"/>
            </a:endParaRPr>
          </a:p>
        </p:txBody>
      </p:sp>
    </p:spTree>
    <p:custDataLst>
      <p:tags r:id="rId3"/>
    </p:custData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B</a:t>
            </a:r>
            <a:r>
              <a:rPr lang="zh-CN" altLang="en-US" dirty="0">
                <a:ea typeface="宋体" panose="02010600030101010101" pitchFamily="2" charset="-122"/>
                <a:sym typeface="+mn-ea"/>
              </a:rPr>
              <a:t>：预测北京</a:t>
            </a:r>
            <a:r>
              <a:rPr lang="en-US" altLang="zh-CN" dirty="0">
                <a:ea typeface="宋体" panose="02010600030101010101" pitchFamily="2" charset="-122"/>
                <a:sym typeface="+mn-ea"/>
              </a:rPr>
              <a:t>PM2.5</a:t>
            </a:r>
            <a:r>
              <a:rPr lang="zh-CN" altLang="en-US" dirty="0">
                <a:ea typeface="宋体" panose="02010600030101010101" pitchFamily="2" charset="-122"/>
                <a:sym typeface="+mn-ea"/>
              </a:rPr>
              <a:t>值</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46430" y="1280795"/>
            <a:ext cx="50152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marR="0" algn="l" defTabSz="914400" rtl="0" fontAlgn="auto" latinLnBrk="0" hangingPunct="1">
              <a:lnSpc>
                <a:spcPct val="150000"/>
              </a:lnSpc>
              <a:spcBef>
                <a:spcPts val="1000"/>
              </a:spcBef>
              <a:spcAft>
                <a:spcPts val="0"/>
              </a:spcAft>
              <a:buClrTx/>
              <a:buSzTx/>
              <a:buFontTx/>
              <a:buNone/>
            </a:pPr>
            <a:r>
              <a:rPr sz="1400" dirty="0">
                <a:ea typeface="宋体" panose="02010600030101010101" pitchFamily="2" charset="-122"/>
                <a:sym typeface="Calibri" panose="020F0502020204030204"/>
              </a:rPr>
              <a:t>print(model.summary())</a:t>
            </a:r>
            <a:endParaRPr kumimoji="0" sz="14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sz="1400" dirty="0">
                <a:ea typeface="宋体" panose="02010600030101010101" pitchFamily="2" charset="-122"/>
                <a:sym typeface="Calibri" panose="020F0502020204030204"/>
              </a:rPr>
              <a:t># 绘制预测结果与实际结果对比</a:t>
            </a:r>
            <a:endParaRPr kumimoji="0" sz="14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endParaRPr>
          </a:p>
          <a:p>
            <a:pPr marL="0" marR="0" algn="l" defTabSz="914400" rtl="0" fontAlgn="auto" latinLnBrk="0" hangingPunct="1">
              <a:lnSpc>
                <a:spcPct val="150000"/>
              </a:lnSpc>
              <a:spcBef>
                <a:spcPts val="1000"/>
              </a:spcBef>
              <a:spcAft>
                <a:spcPts val="0"/>
              </a:spcAft>
              <a:buClrTx/>
              <a:buSzTx/>
              <a:buFontTx/>
              <a:buNone/>
            </a:pPr>
            <a:r>
              <a:rPr sz="1400" dirty="0">
                <a:ea typeface="宋体" panose="02010600030101010101" pitchFamily="2" charset="-122"/>
                <a:sym typeface="Calibri" panose="020F0502020204030204"/>
              </a:rPr>
              <a:t>plot_img(values, train_predict, test_predict)</a:t>
            </a:r>
            <a:endParaRPr sz="14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840105" y="3087370"/>
            <a:ext cx="8926830" cy="3803015"/>
          </a:xfrm>
          <a:prstGeom prst="rect">
            <a:avLst/>
          </a:prstGeom>
        </p:spPr>
      </p:pic>
      <p:sp>
        <p:nvSpPr>
          <p:cNvPr id="6" name="文本框 5"/>
          <p:cNvSpPr txBox="1"/>
          <p:nvPr/>
        </p:nvSpPr>
        <p:spPr>
          <a:xfrm>
            <a:off x="6410960" y="1040765"/>
            <a:ext cx="5137150" cy="2121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Model: "sequential_1"</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_________________________________________________________________</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Layer (type)                 Output Shape              Param #   </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lstm_1 (LSTM)                (None, 50)                11800     </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_________________________________________________________________</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dense_1 (Dense)              (None, 1)                 51        </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Total params: 11,851</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Trainable params: 11,851</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Non-trainable params: 0</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Summary</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24510" y="1261745"/>
            <a:ext cx="65239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600" dirty="0">
                <a:ea typeface="宋体" panose="02010600030101010101" pitchFamily="2" charset="-122"/>
                <a:sym typeface="+mn-ea"/>
              </a:rPr>
              <a:t>时间序列是结构化数据，每个时间戳就有一个数值</a:t>
            </a:r>
            <a:endParaRPr lang="en-US" altLang="zh-CN" sz="1600" dirty="0">
              <a:ea typeface="宋体" panose="02010600030101010101" pitchFamily="2" charset="-122"/>
              <a:sym typeface="+mn-ea"/>
            </a:endParaRPr>
          </a:p>
          <a:p>
            <a:pPr algn="just">
              <a:lnSpc>
                <a:spcPct val="150000"/>
              </a:lnSpc>
              <a:spcAft>
                <a:spcPts val="0"/>
              </a:spcAft>
            </a:pPr>
            <a:r>
              <a:rPr lang="en-US" altLang="zh-CN" sz="1600" dirty="0">
                <a:ea typeface="宋体" panose="02010600030101010101" pitchFamily="2" charset="-122"/>
                <a:sym typeface="+mn-ea"/>
              </a:rPr>
              <a:t>研究时间序列可以方便我们对未来进行预测，或者异常检测</a:t>
            </a:r>
            <a:endParaRPr lang="en-US" altLang="zh-CN" sz="1600" dirty="0">
              <a:ea typeface="宋体" panose="02010600030101010101" pitchFamily="2" charset="-122"/>
              <a:sym typeface="+mn-ea"/>
            </a:endParaRPr>
          </a:p>
          <a:p>
            <a:pPr marL="0" indent="0" algn="just">
              <a:lnSpc>
                <a:spcPct val="150000"/>
              </a:lnSpc>
              <a:spcAft>
                <a:spcPts val="0"/>
              </a:spcAft>
              <a:buNone/>
            </a:pPr>
            <a:r>
              <a:rPr lang="en-US" altLang="zh-CN" sz="1600" dirty="0">
                <a:ea typeface="宋体" panose="02010600030101010101" pitchFamily="2" charset="-122"/>
                <a:sym typeface="+mn-ea"/>
              </a:rPr>
              <a:t>应用</a:t>
            </a:r>
            <a:r>
              <a:rPr lang="zh-CN" altLang="en-US" sz="1600" dirty="0">
                <a:ea typeface="宋体" panose="02010600030101010101" pitchFamily="2" charset="-122"/>
                <a:sym typeface="+mn-ea"/>
              </a:rPr>
              <a:t>场景：</a:t>
            </a:r>
            <a:endParaRPr lang="zh-CN" altLang="en-US" sz="1600" dirty="0">
              <a:ea typeface="宋体" panose="02010600030101010101" pitchFamily="2" charset="-122"/>
              <a:sym typeface="+mn-ea"/>
            </a:endParaRPr>
          </a:p>
          <a:p>
            <a:pPr algn="just">
              <a:lnSpc>
                <a:spcPct val="150000"/>
              </a:lnSpc>
              <a:spcAft>
                <a:spcPts val="0"/>
              </a:spcAft>
            </a:pPr>
            <a:r>
              <a:rPr lang="en-US" altLang="zh-CN" sz="1600" dirty="0">
                <a:ea typeface="宋体" panose="02010600030101010101" pitchFamily="2" charset="-122"/>
                <a:sym typeface="+mn-ea"/>
              </a:rPr>
              <a:t>金融股票价格预测，</a:t>
            </a:r>
            <a:r>
              <a:rPr lang="zh-CN" altLang="en-US" sz="1600" dirty="0">
                <a:ea typeface="宋体" panose="02010600030101010101" pitchFamily="2" charset="-122"/>
                <a:sym typeface="+mn-ea"/>
              </a:rPr>
              <a:t>资金流入流出预测</a:t>
            </a:r>
            <a:endParaRPr lang="en-US" altLang="zh-CN" sz="1600" dirty="0">
              <a:ea typeface="宋体" panose="02010600030101010101" pitchFamily="2" charset="-122"/>
              <a:sym typeface="+mn-ea"/>
            </a:endParaRPr>
          </a:p>
          <a:p>
            <a:pPr algn="just">
              <a:lnSpc>
                <a:spcPct val="150000"/>
              </a:lnSpc>
              <a:spcAft>
                <a:spcPts val="0"/>
              </a:spcAft>
            </a:pPr>
            <a:r>
              <a:rPr lang="en-US" altLang="zh-CN" sz="1600" dirty="0">
                <a:ea typeface="宋体" panose="02010600030101010101" pitchFamily="2" charset="-122"/>
                <a:sym typeface="+mn-ea"/>
              </a:rPr>
              <a:t>运维中的异常检测，日活月活时间序列异常检测</a:t>
            </a:r>
            <a:endParaRPr lang="en-US" altLang="zh-CN" sz="1600" dirty="0">
              <a:ea typeface="宋体" panose="02010600030101010101" pitchFamily="2" charset="-122"/>
              <a:sym typeface="+mn-ea"/>
            </a:endParaRPr>
          </a:p>
          <a:p>
            <a:pPr marL="0" indent="0" algn="just">
              <a:lnSpc>
                <a:spcPct val="150000"/>
              </a:lnSpc>
              <a:spcAft>
                <a:spcPts val="0"/>
              </a:spcAft>
              <a:buNone/>
            </a:pPr>
            <a:r>
              <a:rPr lang="en-US" altLang="zh-CN" sz="1600" dirty="0">
                <a:ea typeface="宋体" panose="02010600030101010101" pitchFamily="2" charset="-122"/>
                <a:sym typeface="+mn-ea"/>
              </a:rPr>
              <a:t>预测方法</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algn="just">
              <a:lnSpc>
                <a:spcPct val="150000"/>
              </a:lnSpc>
              <a:spcAft>
                <a:spcPts val="0"/>
              </a:spcAft>
            </a:pPr>
            <a:r>
              <a:rPr lang="en-US" altLang="zh-CN" sz="1600" dirty="0">
                <a:ea typeface="宋体" panose="02010600030101010101" pitchFamily="2" charset="-122"/>
                <a:sym typeface="+mn-ea"/>
              </a:rPr>
              <a:t>统计学方法 ARMA, ARIMA</a:t>
            </a:r>
            <a:endParaRPr lang="en-US" altLang="zh-CN" sz="1600" dirty="0">
              <a:ea typeface="宋体" panose="02010600030101010101" pitchFamily="2" charset="-122"/>
              <a:sym typeface="+mn-ea"/>
            </a:endParaRPr>
          </a:p>
          <a:p>
            <a:pPr marL="0" indent="0" algn="just">
              <a:lnSpc>
                <a:spcPct val="150000"/>
              </a:lnSpc>
              <a:spcAft>
                <a:spcPts val="0"/>
              </a:spcAft>
              <a:buNone/>
            </a:pPr>
            <a:r>
              <a:rPr lang="en-US" altLang="zh-CN" sz="1600" dirty="0">
                <a:ea typeface="宋体" panose="02010600030101010101" pitchFamily="2" charset="-122"/>
                <a:sym typeface="+mn-ea"/>
              </a:rPr>
              <a:t>from statsmodels.tsa.arima_model import ARMA</a:t>
            </a:r>
            <a:endParaRPr lang="en-US" altLang="zh-CN" sz="1600" dirty="0">
              <a:ea typeface="宋体" panose="02010600030101010101" pitchFamily="2" charset="-122"/>
              <a:sym typeface="+mn-ea"/>
            </a:endParaRPr>
          </a:p>
          <a:p>
            <a:pPr marL="0" indent="0" algn="just">
              <a:lnSpc>
                <a:spcPct val="150000"/>
              </a:lnSpc>
              <a:spcAft>
                <a:spcPts val="0"/>
              </a:spcAft>
              <a:buNone/>
            </a:pPr>
            <a:r>
              <a:rPr lang="en-US" altLang="zh-CN" sz="1600" dirty="0">
                <a:ea typeface="宋体" panose="02010600030101010101" pitchFamily="2" charset="-122"/>
                <a:sym typeface="+mn-ea"/>
              </a:rPr>
              <a:t>statsmodels提供统计计算，包括描述性统计</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统计模型的估计和推断</a:t>
            </a:r>
            <a:endParaRPr lang="en-US" altLang="zh-CN" sz="1600" dirty="0">
              <a:ea typeface="宋体" panose="02010600030101010101" pitchFamily="2" charset="-122"/>
              <a:sym typeface="+mn-ea"/>
            </a:endParaRPr>
          </a:p>
          <a:p>
            <a:pPr algn="just">
              <a:lnSpc>
                <a:spcPct val="150000"/>
              </a:lnSpc>
              <a:spcAft>
                <a:spcPts val="0"/>
              </a:spcAft>
            </a:pPr>
            <a:r>
              <a:rPr lang="en-US" altLang="zh-CN" sz="1600" dirty="0">
                <a:ea typeface="宋体" panose="02010600030101010101" pitchFamily="2" charset="-122"/>
                <a:sym typeface="+mn-ea"/>
              </a:rPr>
              <a:t>使用RNN/LSTM进行预测</a:t>
            </a:r>
            <a:endParaRPr lang="en-US" altLang="zh-CN" sz="1600" dirty="0">
              <a:ea typeface="宋体" panose="02010600030101010101" pitchFamily="2" charset="-122"/>
              <a:sym typeface="+mn-ea"/>
            </a:endParaRPr>
          </a:p>
          <a:p>
            <a:pPr marL="0" indent="0" algn="just">
              <a:lnSpc>
                <a:spcPct val="150000"/>
              </a:lnSpc>
              <a:spcAft>
                <a:spcPts val="0"/>
              </a:spcAft>
              <a:buNone/>
            </a:pPr>
            <a:r>
              <a:rPr lang="en-US" altLang="zh-CN" sz="1600" dirty="0">
                <a:ea typeface="宋体" panose="02010600030101010101" pitchFamily="2" charset="-122"/>
                <a:sym typeface="+mn-ea"/>
              </a:rPr>
              <a:t>keras.layers.recurrent.LSTM(units, activation, return_sequences, input_shape)</a:t>
            </a:r>
            <a:endParaRPr lang="en-US" altLang="zh-CN" sz="1600" dirty="0">
              <a:ea typeface="宋体" panose="02010600030101010101" pitchFamily="2" charset="-122"/>
              <a:sym typeface="+mn-ea"/>
            </a:endParaRPr>
          </a:p>
          <a:p>
            <a:pPr algn="just">
              <a:lnSpc>
                <a:spcPct val="150000"/>
              </a:lnSpc>
              <a:spcAft>
                <a:spcPts val="0"/>
              </a:spcAft>
            </a:pPr>
            <a:endParaRPr lang="en-US" altLang="zh-CN" sz="1600" dirty="0">
              <a:ea typeface="宋体" panose="02010600030101010101" pitchFamily="2" charset="-122"/>
              <a:sym typeface="+mn-ea"/>
            </a:endParaRPr>
          </a:p>
        </p:txBody>
      </p:sp>
      <p:pic>
        <p:nvPicPr>
          <p:cNvPr id="3" name="图片 2"/>
          <p:cNvPicPr>
            <a:picLocks noChangeAspect="1"/>
          </p:cNvPicPr>
          <p:nvPr>
            <p:custDataLst>
              <p:tags r:id="rId1"/>
            </p:custDataLst>
          </p:nvPr>
        </p:nvPicPr>
        <p:blipFill>
          <a:blip r:embed="rId2"/>
          <a:stretch>
            <a:fillRect/>
          </a:stretch>
        </p:blipFill>
        <p:spPr>
          <a:xfrm>
            <a:off x="6420485" y="1351280"/>
            <a:ext cx="5541645" cy="4026535"/>
          </a:xfrm>
          <a:prstGeom prst="rect">
            <a:avLst/>
          </a:prstGeom>
        </p:spPr>
      </p:pic>
    </p:spTree>
    <p:custDataLst>
      <p:tags r:id="rId3"/>
    </p:custData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2</a:t>
            </a:r>
            <a:r>
              <a:rPr lang="en-US" altLang="zh-CN" sz="4800" dirty="0"/>
              <a:t>/2</a:t>
            </a:r>
            <a:r>
              <a:rPr lang="zh-CN" altLang="en-US" sz="4800" dirty="0"/>
              <a:t> </a:t>
            </a:r>
            <a:r>
              <a:rPr lang="en-US" altLang="zh-CN" sz="4800" dirty="0"/>
              <a:t>Project</a:t>
            </a:r>
            <a:r>
              <a:rPr lang="en-US" altLang="zh-CN" sz="4800" dirty="0">
                <a:ea typeface="宋体" panose="02010600030101010101" pitchFamily="2" charset="-122"/>
              </a:rPr>
              <a:t>s</a:t>
            </a:r>
            <a:r>
              <a:rPr lang="zh-CN" altLang="en-US" sz="4800" dirty="0">
                <a:ea typeface="宋体" panose="02010600030101010101" pitchFamily="2" charset="-122"/>
              </a:rPr>
              <a:t>实战</a:t>
            </a:r>
            <a:endParaRPr lang="zh-CN" altLang="en-US"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产品关联分析可视化</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1868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200" dirty="0">
                <a:ea typeface="宋体" panose="02010600030101010101" pitchFamily="2" charset="-122"/>
                <a:sym typeface="+mn-ea"/>
              </a:rPr>
              <a:t>Thinking</a:t>
            </a:r>
            <a:r>
              <a:rPr lang="zh-CN" altLang="en-US" sz="2200" dirty="0">
                <a:ea typeface="宋体" panose="02010600030101010101" pitchFamily="2" charset="-122"/>
                <a:sym typeface="+mn-ea"/>
              </a:rPr>
              <a:t>：</a:t>
            </a:r>
            <a:endParaRPr lang="zh-CN" altLang="en-US" sz="2200" dirty="0">
              <a:ea typeface="宋体" panose="02010600030101010101" pitchFamily="2" charset="-122"/>
              <a:sym typeface="+mn-ea"/>
            </a:endParaRPr>
          </a:p>
          <a:p>
            <a:pPr>
              <a:lnSpc>
                <a:spcPct val="150000"/>
              </a:lnSpc>
            </a:pPr>
            <a:r>
              <a:rPr lang="zh-CN" altLang="en-US" sz="2200" dirty="0">
                <a:ea typeface="宋体" panose="02010600030101010101" pitchFamily="2" charset="-122"/>
                <a:sym typeface="+mn-ea"/>
              </a:rPr>
              <a:t>领导让你对产品之间的关联分析进行可视化</a:t>
            </a:r>
            <a:r>
              <a:rPr lang="zh-CN" altLang="zh-CN" sz="2200" dirty="0">
                <a:ea typeface="宋体" panose="02010600030101010101" pitchFamily="2" charset="-122"/>
                <a:sym typeface="+mn-ea"/>
              </a:rPr>
              <a:t>呈现，你会怎么做？</a:t>
            </a:r>
            <a:endParaRPr lang="zh-CN" altLang="en-US" sz="2200" dirty="0">
              <a:ea typeface="宋体" panose="02010600030101010101" pitchFamily="2" charset="-122"/>
              <a:sym typeface="+mn-ea"/>
            </a:endParaRPr>
          </a:p>
          <a:p>
            <a:pPr>
              <a:lnSpc>
                <a:spcPct val="150000"/>
              </a:lnSpc>
            </a:pPr>
            <a:r>
              <a:rPr lang="en-US" altLang="zh-CN" sz="2200" dirty="0">
                <a:ea typeface="宋体" panose="02010600030101010101" pitchFamily="2" charset="-122"/>
                <a:sym typeface="+mn-ea"/>
              </a:rPr>
              <a:t>我们要处理一个数据分析项目，一般分为几个步骤</a:t>
            </a:r>
            <a:endParaRPr lang="en-US" altLang="zh-CN" sz="2200" dirty="0">
              <a:ea typeface="宋体" panose="02010600030101010101" pitchFamily="2" charset="-122"/>
              <a:sym typeface="+mn-ea"/>
            </a:endParaRPr>
          </a:p>
          <a:p>
            <a:pPr>
              <a:lnSpc>
                <a:spcPct val="150000"/>
              </a:lnSpc>
            </a:pPr>
            <a:endParaRPr lang="en-US" altLang="zh-CN" sz="2200" dirty="0">
              <a:ea typeface="宋体" panose="02010600030101010101" pitchFamily="2"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2114550" y="3143885"/>
            <a:ext cx="7961630" cy="370586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产品关联分析可视化</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1868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dirty="0">
                <a:ea typeface="宋体" panose="02010600030101010101" pitchFamily="2" charset="-122"/>
                <a:sym typeface="+mn-ea"/>
              </a:rPr>
              <a:t>数据分析的架构（</a:t>
            </a:r>
            <a:r>
              <a:rPr lang="en-US" altLang="zh-CN" dirty="0">
                <a:ea typeface="宋体" panose="02010600030101010101" pitchFamily="2" charset="-122"/>
                <a:sym typeface="+mn-ea"/>
              </a:rPr>
              <a:t>3A</a:t>
            </a:r>
            <a:r>
              <a:rPr lang="zh-CN" altLang="en-US" dirty="0">
                <a:ea typeface="宋体" panose="02010600030101010101" pitchFamily="2" charset="-122"/>
                <a:sym typeface="+mn-ea"/>
              </a:rPr>
              <a:t>）：</a:t>
            </a:r>
            <a:endParaRPr lang="zh-CN" altLang="en-US" dirty="0">
              <a:ea typeface="宋体" panose="02010600030101010101" pitchFamily="2" charset="-122"/>
              <a:sym typeface="+mn-ea"/>
            </a:endParaRPr>
          </a:p>
          <a:p>
            <a:pPr>
              <a:lnSpc>
                <a:spcPct val="150000"/>
              </a:lnSpc>
            </a:pPr>
            <a:r>
              <a:rPr lang="en-US" dirty="0">
                <a:ea typeface="宋体" panose="02010600030101010101" pitchFamily="2" charset="-122"/>
                <a:sym typeface="+mn-ea"/>
              </a:rPr>
              <a:t>Data Aggregation</a:t>
            </a:r>
            <a:endParaRPr lang="zh-CN" altLang="en-US" dirty="0">
              <a:ea typeface="宋体" panose="02010600030101010101" pitchFamily="2" charset="-122"/>
              <a:sym typeface="+mn-ea"/>
            </a:endParaRPr>
          </a:p>
          <a:p>
            <a:pPr>
              <a:lnSpc>
                <a:spcPct val="150000"/>
              </a:lnSpc>
            </a:pPr>
            <a:r>
              <a:rPr lang="en-US" altLang="zh-CN" dirty="0">
                <a:ea typeface="宋体" panose="02010600030101010101" pitchFamily="2" charset="-122"/>
                <a:sym typeface="+mn-ea"/>
              </a:rPr>
              <a:t>Data Analysis</a:t>
            </a:r>
            <a:endParaRPr lang="en-US" altLang="zh-CN" dirty="0">
              <a:ea typeface="宋体" panose="02010600030101010101" pitchFamily="2" charset="-122"/>
              <a:sym typeface="+mn-ea"/>
            </a:endParaRPr>
          </a:p>
          <a:p>
            <a:pPr>
              <a:lnSpc>
                <a:spcPct val="150000"/>
              </a:lnSpc>
            </a:pPr>
            <a:r>
              <a:rPr lang="en-US" altLang="zh-CN" dirty="0">
                <a:ea typeface="宋体" panose="02010600030101010101" pitchFamily="2" charset="-122"/>
                <a:sym typeface="+mn-ea"/>
              </a:rPr>
              <a:t>Data Activation</a:t>
            </a:r>
            <a:endParaRPr lang="en-US" altLang="zh-CN" dirty="0">
              <a:ea typeface="宋体" panose="02010600030101010101" pitchFamily="2" charset="-122"/>
              <a:sym typeface="+mn-ea"/>
            </a:endParaRPr>
          </a:p>
        </p:txBody>
      </p:sp>
      <p:sp>
        <p:nvSpPr>
          <p:cNvPr id="14" name="左箭头 13"/>
          <p:cNvSpPr/>
          <p:nvPr/>
        </p:nvSpPr>
        <p:spPr>
          <a:xfrm rot="10800000">
            <a:off x="4910455" y="3020695"/>
            <a:ext cx="407670" cy="302895"/>
          </a:xfrm>
          <a:prstGeom prst="lef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 name="Content Placeholder 2"/>
          <p:cNvSpPr txBox="1">
            <a:spLocks noGrp="1"/>
          </p:cNvSpPr>
          <p:nvPr/>
        </p:nvSpPr>
        <p:spPr>
          <a:xfrm>
            <a:off x="5785485" y="1935480"/>
            <a:ext cx="2991485" cy="3108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dirty="0">
                <a:ea typeface="宋体" panose="02010600030101010101" pitchFamily="2" charset="-122"/>
                <a:sym typeface="+mn-ea"/>
              </a:rPr>
              <a:t>数据中台</a:t>
            </a:r>
            <a:endParaRPr lang="zh-CN" altLang="en-US" dirty="0">
              <a:ea typeface="宋体" panose="02010600030101010101" pitchFamily="2" charset="-122"/>
              <a:sym typeface="+mn-ea"/>
            </a:endParaRPr>
          </a:p>
          <a:p>
            <a:pPr marL="0" indent="0">
              <a:lnSpc>
                <a:spcPct val="150000"/>
              </a:lnSpc>
              <a:buNone/>
            </a:pPr>
            <a:r>
              <a:rPr lang="zh-CN" altLang="en-US" dirty="0">
                <a:ea typeface="宋体" panose="02010600030101010101" pitchFamily="2" charset="-122"/>
                <a:sym typeface="+mn-ea"/>
              </a:rPr>
              <a:t>数据分析</a:t>
            </a:r>
            <a:endParaRPr lang="zh-CN" altLang="en-US" dirty="0">
              <a:ea typeface="宋体" panose="02010600030101010101" pitchFamily="2" charset="-122"/>
              <a:sym typeface="+mn-ea"/>
            </a:endParaRPr>
          </a:p>
          <a:p>
            <a:pPr marL="0" indent="0">
              <a:lnSpc>
                <a:spcPct val="150000"/>
              </a:lnSpc>
              <a:buNone/>
            </a:pPr>
            <a:r>
              <a:rPr lang="zh-CN" altLang="en-US" dirty="0">
                <a:ea typeface="宋体" panose="02010600030101010101" pitchFamily="2" charset="-122"/>
                <a:sym typeface="+mn-ea"/>
              </a:rPr>
              <a:t>业务自动化</a:t>
            </a:r>
            <a:endParaRPr lang="en-US" altLang="zh-CN" dirty="0">
              <a:ea typeface="宋体" panose="02010600030101010101" pitchFamily="2"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 grpId="0"/>
      <p:bldP spid="14" grpId="1" animBg="1"/>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：沪市指数预测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Project A</a:t>
            </a:r>
            <a:r>
              <a:rPr lang="zh-CN" sz="1600" dirty="0">
                <a:ea typeface="宋体" panose="02010600030101010101" pitchFamily="2" charset="-122"/>
                <a:sym typeface="+mn-ea"/>
              </a:rPr>
              <a:t>：沪市指数预测</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沪市指数的历史数据（从1990年12月19日到20</a:t>
            </a:r>
            <a:r>
              <a:rPr lang="en-US" sz="1600" dirty="0">
                <a:ea typeface="宋体" panose="02010600030101010101" pitchFamily="2" charset="-122"/>
                <a:sym typeface="+mn-ea"/>
              </a:rPr>
              <a:t>20</a:t>
            </a:r>
            <a:r>
              <a:rPr sz="1600" dirty="0">
                <a:ea typeface="宋体" panose="02010600030101010101" pitchFamily="2" charset="-122"/>
                <a:sym typeface="+mn-ea"/>
              </a:rPr>
              <a:t>年</a:t>
            </a:r>
            <a:r>
              <a:rPr lang="en-US" sz="1600" dirty="0">
                <a:ea typeface="宋体" panose="02010600030101010101" pitchFamily="2" charset="-122"/>
                <a:sym typeface="+mn-ea"/>
              </a:rPr>
              <a:t>3</a:t>
            </a:r>
            <a:r>
              <a:rPr sz="1600" dirty="0">
                <a:ea typeface="宋体" panose="02010600030101010101" pitchFamily="2" charset="-122"/>
                <a:sym typeface="+mn-ea"/>
              </a:rPr>
              <a:t>月</a:t>
            </a:r>
            <a:r>
              <a:rPr lang="en-US" sz="1600" dirty="0">
                <a:ea typeface="宋体" panose="02010600030101010101" pitchFamily="2" charset="-122"/>
                <a:sym typeface="+mn-ea"/>
              </a:rPr>
              <a:t>12</a:t>
            </a:r>
            <a:r>
              <a:rPr sz="1600" dirty="0">
                <a:ea typeface="宋体" panose="02010600030101010101" pitchFamily="2" charset="-122"/>
                <a:sym typeface="+mn-ea"/>
              </a:rPr>
              <a:t>日），shanghai_index_1990_12_19_to_2020_03_12</a:t>
            </a:r>
            <a:r>
              <a:rPr lang="en-US" sz="1600" dirty="0">
                <a:ea typeface="宋体" panose="02010600030101010101" pitchFamily="2" charset="-122"/>
                <a:sym typeface="+mn-ea"/>
              </a:rPr>
              <a:t>.csv</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请你编写代码</a:t>
            </a:r>
            <a:r>
              <a:rPr lang="zh-CN" sz="1600" dirty="0">
                <a:ea typeface="宋体" panose="02010600030101010101" pitchFamily="2" charset="-122"/>
                <a:sym typeface="+mn-ea"/>
              </a:rPr>
              <a:t>对</a:t>
            </a:r>
            <a:r>
              <a:rPr sz="1600" dirty="0">
                <a:ea typeface="宋体" panose="02010600030101010101" pitchFamily="2" charset="-122"/>
                <a:sym typeface="+mn-ea"/>
              </a:rPr>
              <a:t>沪市指数未来</a:t>
            </a:r>
            <a:r>
              <a:rPr lang="en-US" sz="1600" dirty="0">
                <a:ea typeface="宋体" panose="02010600030101010101" pitchFamily="2" charset="-122"/>
                <a:sym typeface="+mn-ea"/>
              </a:rPr>
              <a:t>3</a:t>
            </a:r>
            <a:r>
              <a:rPr sz="1600" dirty="0">
                <a:ea typeface="宋体" panose="02010600030101010101" pitchFamily="2" charset="-122"/>
                <a:sym typeface="+mn-ea"/>
              </a:rPr>
              <a:t>个月（截止到20</a:t>
            </a:r>
            <a:r>
              <a:rPr lang="en-US" sz="1600" dirty="0">
                <a:ea typeface="宋体" panose="02010600030101010101" pitchFamily="2" charset="-122"/>
                <a:sym typeface="+mn-ea"/>
              </a:rPr>
              <a:t>20</a:t>
            </a:r>
            <a:r>
              <a:rPr sz="1600" dirty="0">
                <a:ea typeface="宋体" panose="02010600030101010101" pitchFamily="2" charset="-122"/>
                <a:sym typeface="+mn-ea"/>
              </a:rPr>
              <a:t>年</a:t>
            </a:r>
            <a:r>
              <a:rPr lang="en-US" sz="1600" dirty="0">
                <a:ea typeface="宋体" panose="02010600030101010101" pitchFamily="2" charset="-122"/>
                <a:sym typeface="+mn-ea"/>
              </a:rPr>
              <a:t>6</a:t>
            </a:r>
            <a:r>
              <a:rPr sz="1600" dirty="0">
                <a:ea typeface="宋体" panose="02010600030101010101" pitchFamily="2" charset="-122"/>
                <a:sym typeface="+mn-ea"/>
              </a:rPr>
              <a:t>月31日）的变化进行预测（将数据转化为按月统计即可）</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485890" y="1970405"/>
            <a:ext cx="5619750" cy="2676525"/>
          </a:xfrm>
          <a:prstGeom prst="rect">
            <a:avLst/>
          </a:prstGeom>
        </p:spPr>
      </p:pic>
      <p:sp>
        <p:nvSpPr>
          <p:cNvPr id="2" name="Content Placeholder 2"/>
          <p:cNvSpPr txBox="1">
            <a:spLocks noGrp="1"/>
          </p:cNvSpPr>
          <p:nvPr/>
        </p:nvSpPr>
        <p:spPr>
          <a:xfrm>
            <a:off x="8234680" y="4798695"/>
            <a:ext cx="3211195" cy="4724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1990</a:t>
            </a:r>
            <a:r>
              <a:rPr lang="zh-CN" sz="1600" dirty="0">
                <a:ea typeface="宋体" panose="02010600030101010101" pitchFamily="2" charset="-122"/>
                <a:sym typeface="+mn-ea"/>
              </a:rPr>
              <a:t>年到</a:t>
            </a:r>
            <a:r>
              <a:rPr lang="en-US" altLang="zh-CN" sz="1600" dirty="0">
                <a:ea typeface="宋体" panose="02010600030101010101" pitchFamily="2" charset="-122"/>
                <a:sym typeface="+mn-ea"/>
              </a:rPr>
              <a:t>2020</a:t>
            </a:r>
            <a:r>
              <a:rPr lang="zh-CN" altLang="en-US" sz="1600" dirty="0">
                <a:ea typeface="宋体" panose="02010600030101010101" pitchFamily="2" charset="-122"/>
                <a:sym typeface="+mn-ea"/>
              </a:rPr>
              <a:t>年沪市指数走势</a:t>
            </a:r>
            <a:endParaRPr sz="1600" dirty="0">
              <a:ea typeface="宋体" panose="02010600030101010101" pitchFamily="2" charset="-122"/>
              <a:sym typeface="+mn-ea"/>
            </a:endParaRPr>
          </a:p>
        </p:txBody>
      </p:sp>
    </p:spTree>
    <p:custDataLst>
      <p:tags r:id="rId2"/>
    </p:custData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数据可视化的技术选型</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BI</a:t>
            </a:r>
            <a:r>
              <a:rPr lang="zh-CN" altLang="en-US" sz="1800" dirty="0">
                <a:ea typeface="宋体" panose="02010600030101010101" pitchFamily="2" charset="-122"/>
                <a:sym typeface="+mn-ea"/>
              </a:rPr>
              <a:t>工具：</a:t>
            </a:r>
            <a:endParaRPr lang="zh-CN" altLang="en-US"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Power BI</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Tableau</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FineBI</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M</a:t>
            </a:r>
            <a:r>
              <a:rPr lang="zh-CN" altLang="en-US" sz="1800" dirty="0">
                <a:ea typeface="宋体" panose="02010600030101010101" pitchFamily="2" charset="-122"/>
                <a:sym typeface="+mn-ea"/>
              </a:rPr>
              <a:t>etabase </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Superset（由</a:t>
            </a:r>
            <a:r>
              <a:rPr lang="en-US" altLang="zh-CN" sz="1800" dirty="0">
                <a:ea typeface="宋体" panose="02010600030101010101" pitchFamily="2" charset="-122"/>
                <a:sym typeface="+mn-ea"/>
              </a:rPr>
              <a:t>Airbnb</a:t>
            </a:r>
            <a:r>
              <a:rPr lang="zh-CN" altLang="zh-CN" sz="1800" dirty="0">
                <a:ea typeface="宋体" panose="02010600030101010101" pitchFamily="2" charset="-122"/>
                <a:sym typeface="+mn-ea"/>
              </a:rPr>
              <a:t>数据部门开源）</a:t>
            </a:r>
            <a:endParaRPr lang="zh-CN" altLang="en-US" sz="1800" dirty="0">
              <a:ea typeface="宋体" panose="02010600030101010101" pitchFamily="2" charset="-122"/>
              <a:sym typeface="+mn-ea"/>
            </a:endParaRPr>
          </a:p>
          <a:p>
            <a:pPr>
              <a:lnSpc>
                <a:spcPct val="150000"/>
              </a:lnSpc>
            </a:pP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6412865" y="1092200"/>
            <a:ext cx="5557520" cy="5401310"/>
          </a:xfrm>
          <a:prstGeom prst="rect">
            <a:avLst/>
          </a:prstGeom>
        </p:spPr>
      </p:pic>
      <p:sp>
        <p:nvSpPr>
          <p:cNvPr id="3" name="文本框 2"/>
          <p:cNvSpPr txBox="1"/>
          <p:nvPr/>
        </p:nvSpPr>
        <p:spPr>
          <a:xfrm>
            <a:off x="7711440" y="6411595"/>
            <a:ext cx="3717925"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BI平台魔力象限（by Gartner）</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800" dirty="0">
                <a:ea typeface="宋体" panose="02010600030101010101" pitchFamily="2" charset="-122"/>
                <a:sym typeface="+mn-ea"/>
              </a:rPr>
              <a:t>数据源：产品表</a:t>
            </a:r>
            <a:r>
              <a:rPr lang="en-US" altLang="zh-CN" sz="1800" dirty="0">
                <a:ea typeface="宋体" panose="02010600030101010101" pitchFamily="2" charset="-122"/>
                <a:sym typeface="+mn-ea"/>
              </a:rPr>
              <a:t>.csv</a:t>
            </a:r>
            <a:r>
              <a:rPr lang="zh-CN" altLang="zh-CN" sz="1800" dirty="0">
                <a:ea typeface="宋体" panose="02010600030101010101" pitchFamily="2" charset="-122"/>
                <a:sym typeface="+mn-ea"/>
              </a:rPr>
              <a:t>，订单表</a:t>
            </a:r>
            <a:r>
              <a:rPr lang="en-US" altLang="zh-CN" sz="1800" dirty="0">
                <a:ea typeface="宋体" panose="02010600030101010101" pitchFamily="2" charset="-122"/>
                <a:sym typeface="+mn-ea"/>
              </a:rPr>
              <a:t>.csv</a:t>
            </a:r>
            <a:r>
              <a:rPr lang="zh-CN" altLang="zh-CN" sz="1800" dirty="0">
                <a:ea typeface="宋体" panose="02010600030101010101" pitchFamily="2" charset="-122"/>
                <a:sym typeface="+mn-ea"/>
              </a:rPr>
              <a:t>，客户</a:t>
            </a:r>
            <a:r>
              <a:rPr lang="en-US" altLang="zh-CN" sz="1800" dirty="0">
                <a:ea typeface="宋体" panose="02010600030101010101" pitchFamily="2" charset="-122"/>
                <a:sym typeface="+mn-ea"/>
              </a:rPr>
              <a:t>.csv</a:t>
            </a:r>
            <a:r>
              <a:rPr lang="zh-CN" altLang="zh-CN" sz="1800" dirty="0">
                <a:ea typeface="宋体" panose="02010600030101010101" pitchFamily="2" charset="-122"/>
                <a:sym typeface="+mn-ea"/>
              </a:rPr>
              <a:t>，日期表</a:t>
            </a:r>
            <a:r>
              <a:rPr lang="en-US" altLang="zh-CN" sz="1800" dirty="0">
                <a:ea typeface="宋体" panose="02010600030101010101" pitchFamily="2" charset="-122"/>
                <a:sym typeface="+mn-ea"/>
              </a:rPr>
              <a:t>.csv</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找出与某个产品关联度高的产品（按照关联客户占比，购买金额划分）</a:t>
            </a:r>
            <a:endParaRPr lang="en-US" altLang="zh-CN" sz="1800" dirty="0">
              <a:ea typeface="宋体" panose="02010600030101010101" pitchFamily="2" charset="-122"/>
              <a:sym typeface="+mn-ea"/>
            </a:endParaRPr>
          </a:p>
          <a:p>
            <a:pPr marL="0" indent="0">
              <a:lnSpc>
                <a:spcPct val="150000"/>
              </a:lnSpc>
              <a:buNone/>
            </a:pPr>
            <a:endParaRPr lang="zh-CN"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2023745" y="3152140"/>
            <a:ext cx="7961630" cy="370586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542290" y="118300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800" dirty="0">
                <a:ea typeface="宋体" panose="02010600030101010101" pitchFamily="2" charset="-122"/>
                <a:sym typeface="+mn-ea"/>
              </a:rPr>
              <a:t>数据源：产品表</a:t>
            </a:r>
            <a:r>
              <a:rPr lang="en-US" altLang="zh-CN" sz="1800" dirty="0">
                <a:ea typeface="宋体" panose="02010600030101010101" pitchFamily="2" charset="-122"/>
                <a:sym typeface="+mn-ea"/>
              </a:rPr>
              <a:t>.csv</a:t>
            </a:r>
            <a:r>
              <a:rPr lang="zh-CN" altLang="zh-CN" sz="1800" dirty="0">
                <a:ea typeface="宋体" panose="02010600030101010101" pitchFamily="2" charset="-122"/>
                <a:sym typeface="+mn-ea"/>
              </a:rPr>
              <a:t>，订单表</a:t>
            </a:r>
            <a:r>
              <a:rPr lang="en-US" altLang="zh-CN" sz="1800" dirty="0">
                <a:ea typeface="宋体" panose="02010600030101010101" pitchFamily="2" charset="-122"/>
                <a:sym typeface="+mn-ea"/>
              </a:rPr>
              <a:t>.csv</a:t>
            </a:r>
            <a:r>
              <a:rPr lang="zh-CN" altLang="zh-CN" sz="1800" dirty="0">
                <a:ea typeface="宋体" panose="02010600030101010101" pitchFamily="2" charset="-122"/>
                <a:sym typeface="+mn-ea"/>
              </a:rPr>
              <a:t>，客户</a:t>
            </a:r>
            <a:r>
              <a:rPr lang="en-US" altLang="zh-CN" sz="1800" dirty="0">
                <a:ea typeface="宋体" panose="02010600030101010101" pitchFamily="2" charset="-122"/>
                <a:sym typeface="+mn-ea"/>
              </a:rPr>
              <a:t>.csv</a:t>
            </a:r>
            <a:r>
              <a:rPr lang="zh-CN" altLang="zh-CN" sz="1800" dirty="0">
                <a:ea typeface="宋体" panose="02010600030101010101" pitchFamily="2" charset="-122"/>
                <a:sym typeface="+mn-ea"/>
              </a:rPr>
              <a:t>，日期表</a:t>
            </a:r>
            <a:r>
              <a:rPr lang="en-US" altLang="zh-CN" sz="1800" dirty="0">
                <a:ea typeface="宋体" panose="02010600030101010101" pitchFamily="2" charset="-122"/>
                <a:sym typeface="+mn-ea"/>
              </a:rPr>
              <a:t>.csv</a:t>
            </a:r>
            <a:endParaRPr lang="zh-CN"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graphicFrame>
        <p:nvGraphicFramePr>
          <p:cNvPr id="3" name="表格 2"/>
          <p:cNvGraphicFramePr/>
          <p:nvPr>
            <p:custDataLst>
              <p:tags r:id="rId1"/>
            </p:custDataLst>
          </p:nvPr>
        </p:nvGraphicFramePr>
        <p:xfrm>
          <a:off x="542607" y="3672713"/>
          <a:ext cx="10978515" cy="2966720"/>
        </p:xfrm>
        <a:graphic>
          <a:graphicData uri="http://schemas.openxmlformats.org/drawingml/2006/table">
            <a:tbl>
              <a:tblPr firstRow="1" bandRow="1">
                <a:tableStyleId>{5C22544A-7EE6-4342-B048-85BDC9FD1C3A}</a:tableStyleId>
              </a:tblPr>
              <a:tblGrid>
                <a:gridCol w="645795"/>
                <a:gridCol w="645795"/>
                <a:gridCol w="645795"/>
                <a:gridCol w="645795"/>
                <a:gridCol w="645795"/>
                <a:gridCol w="645795"/>
                <a:gridCol w="645795"/>
                <a:gridCol w="645795"/>
                <a:gridCol w="645795"/>
                <a:gridCol w="645795"/>
                <a:gridCol w="645795"/>
                <a:gridCol w="645795"/>
                <a:gridCol w="645795"/>
                <a:gridCol w="645795"/>
                <a:gridCol w="645795"/>
                <a:gridCol w="645795"/>
                <a:gridCol w="645795"/>
              </a:tblGrid>
              <a:tr h="370840">
                <a:tc>
                  <a:txBody>
                    <a:bodyPr/>
                    <a:p>
                      <a:pPr indent="0">
                        <a:buNone/>
                      </a:pPr>
                      <a:r>
                        <a:rPr lang="zh-CN" sz="1000" b="0">
                          <a:solidFill>
                            <a:srgbClr val="000000"/>
                          </a:solidFill>
                          <a:latin typeface="Arial" panose="020B0604020202020204" pitchFamily="34" charset="0"/>
                          <a:ea typeface="宋体" panose="02010600030101010101" pitchFamily="2" charset="-122"/>
                        </a:rPr>
                        <a:t>订单日期</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年份</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订单数量</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产品ID</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产品型号名称</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产品名称</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产品类别</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单价</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销售金额</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产品成本</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利润</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客户ID</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交易类型</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销售区域ID</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销售大区</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国家</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区域</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70840">
                <a:tc>
                  <a:txBody>
                    <a:bodyPr/>
                    <a:p>
                      <a:pPr indent="0">
                        <a:buNone/>
                      </a:pPr>
                      <a:r>
                        <a:rPr lang="en-US" sz="1000" b="0">
                          <a:solidFill>
                            <a:srgbClr val="000000"/>
                          </a:solidFill>
                          <a:latin typeface="宋体" panose="02010600030101010101" pitchFamily="2" charset="-122"/>
                        </a:rPr>
                        <a:t>2016/1/1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2016</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528</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Mountain Tire Tube</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车胎和内胎</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配件</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4.99</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4.99</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1.8663</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3.1237</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12411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西南区</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中国</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大中华区</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70840">
                <a:tc>
                  <a:txBody>
                    <a:bodyPr/>
                    <a:p>
                      <a:pPr indent="0">
                        <a:buNone/>
                      </a:pPr>
                      <a:r>
                        <a:rPr lang="en-US" sz="1000" b="0">
                          <a:solidFill>
                            <a:srgbClr val="000000"/>
                          </a:solidFill>
                          <a:latin typeface="宋体" panose="02010600030101010101" pitchFamily="2" charset="-122"/>
                        </a:rPr>
                        <a:t>2016/1/2</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2016</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528</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Mountain Tire Tube</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车胎和内胎</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配件</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4.99</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4.99</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1.8663</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3.1237</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16720</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西南区</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中国</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大中华区</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70840">
                <a:tc>
                  <a:txBody>
                    <a:bodyPr/>
                    <a:p>
                      <a:pPr indent="0">
                        <a:buNone/>
                      </a:pPr>
                      <a:r>
                        <a:rPr lang="en-US" sz="1000" b="0">
                          <a:solidFill>
                            <a:srgbClr val="000000"/>
                          </a:solidFill>
                          <a:latin typeface="宋体" panose="02010600030101010101" pitchFamily="2" charset="-122"/>
                        </a:rPr>
                        <a:t>2016/1/2</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2016</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528</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Mountain Tire Tube</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车胎和内胎</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配件</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4.99</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4.99</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1.8663</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3.1237</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25967</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西南区</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中国</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大中华区</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70840">
                <a:tc>
                  <a:txBody>
                    <a:bodyPr/>
                    <a:p>
                      <a:pPr indent="0">
                        <a:buNone/>
                      </a:pPr>
                      <a:r>
                        <a:rPr lang="en-US" sz="1000" b="0">
                          <a:solidFill>
                            <a:srgbClr val="000000"/>
                          </a:solidFill>
                          <a:latin typeface="宋体" panose="02010600030101010101" pitchFamily="2" charset="-122"/>
                        </a:rPr>
                        <a:t>2016/1/5</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2016</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528</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Mountain Tire Tube</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车胎和内胎</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配件</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4.99</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4.99</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1.8663</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3.1237</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23689</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000" b="0">
                          <a:solidFill>
                            <a:srgbClr val="000000"/>
                          </a:solidFill>
                          <a:latin typeface="宋体" panose="02010600030101010101" pitchFamily="2" charset="-122"/>
                        </a:rPr>
                        <a:t>4</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西南区</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中国</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000" b="0">
                          <a:solidFill>
                            <a:srgbClr val="000000"/>
                          </a:solidFill>
                          <a:latin typeface="Arial" panose="020B0604020202020204" pitchFamily="34" charset="0"/>
                          <a:ea typeface="宋体" panose="02010600030101010101" pitchFamily="2" charset="-122"/>
                        </a:rPr>
                        <a:t>大中华区</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70840">
                <a:tc>
                  <a:txBody>
                    <a:bodyPr/>
                    <a:p>
                      <a:pPr indent="0">
                        <a:buNone/>
                      </a:pPr>
                      <a:r>
                        <a:rPr lang="en-US" altLang="zh-CN" sz="1000" b="0">
                          <a:solidFill>
                            <a:srgbClr val="000000"/>
                          </a:solidFill>
                          <a:latin typeface="宋体" panose="02010600030101010101" pitchFamily="2" charset="-122"/>
                        </a:rPr>
                        <a:t>……</a:t>
                      </a:r>
                      <a:endParaRPr lang="en-US" altLang="zh-CN"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000" b="0">
                          <a:solidFill>
                            <a:srgbClr val="000000"/>
                          </a:solidFill>
                          <a:latin typeface="宋体" panose="02010600030101010101" pitchFamily="2" charset="-122"/>
                        </a:rPr>
                        <a:t>……</a:t>
                      </a:r>
                      <a:endParaRPr lang="en-US" alt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70840">
                <a:tc>
                  <a:txBody>
                    <a:bodyPr/>
                    <a:p>
                      <a:pPr algn="l">
                        <a:buClrTx/>
                        <a:buSzTx/>
                        <a:buFontTx/>
                        <a:buNone/>
                      </a:pPr>
                      <a:r>
                        <a:rPr lang="en-US" sz="1000" b="0">
                          <a:solidFill>
                            <a:srgbClr val="000000"/>
                          </a:solidFill>
                          <a:latin typeface="宋体" panose="02010600030101010101" pitchFamily="2" charset="-122"/>
                        </a:rPr>
                        <a:t>2016/7/30</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2016</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1</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528</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Mountain Tire Tube</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车胎和内胎</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配件</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4.99</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4.99</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1.8663</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3.1237</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13423</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1</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6</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韩国</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韩国</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韩国</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70840">
                <a:tc>
                  <a:txBody>
                    <a:bodyPr/>
                    <a:p>
                      <a:pPr algn="l">
                        <a:buClrTx/>
                        <a:buSzTx/>
                        <a:buFontTx/>
                        <a:buNone/>
                      </a:pPr>
                      <a:r>
                        <a:rPr lang="en-US" sz="1000" b="0">
                          <a:solidFill>
                            <a:srgbClr val="000000"/>
                          </a:solidFill>
                          <a:latin typeface="宋体" panose="02010600030101010101" pitchFamily="2" charset="-122"/>
                        </a:rPr>
                        <a:t>2016/7/30</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2016</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1</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528</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Mountain Tire Tube</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车胎和内胎</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配件</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4.99</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4.99</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1.8663</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3.1237</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13175</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1</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6</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韩国</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韩国</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ClrTx/>
                        <a:buSzTx/>
                        <a:buFontTx/>
                        <a:buNone/>
                      </a:pPr>
                      <a:r>
                        <a:rPr lang="en-US" sz="1000" b="0">
                          <a:solidFill>
                            <a:srgbClr val="000000"/>
                          </a:solidFill>
                          <a:latin typeface="宋体" panose="02010600030101010101" pitchFamily="2" charset="-122"/>
                        </a:rPr>
                        <a:t>韩国</a:t>
                      </a:r>
                      <a:endParaRPr lang="en-US" sz="10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6" name="表格 5"/>
          <p:cNvGraphicFramePr/>
          <p:nvPr>
            <p:custDataLst>
              <p:tags r:id="rId2"/>
            </p:custDataLst>
          </p:nvPr>
        </p:nvGraphicFramePr>
        <p:xfrm>
          <a:off x="7850505" y="1546225"/>
          <a:ext cx="3670300" cy="1976120"/>
        </p:xfrm>
        <a:graphic>
          <a:graphicData uri="http://schemas.openxmlformats.org/drawingml/2006/table">
            <a:tbl>
              <a:tblPr firstRow="1" bandRow="1">
                <a:tableStyleId>{5C22544A-7EE6-4342-B048-85BDC9FD1C3A}</a:tableStyleId>
              </a:tblPr>
              <a:tblGrid>
                <a:gridCol w="685800"/>
                <a:gridCol w="685800"/>
                <a:gridCol w="1231900"/>
                <a:gridCol w="1066800"/>
              </a:tblGrid>
              <a:tr h="165100">
                <a:tc>
                  <a:txBody>
                    <a:bodyPr/>
                    <a:p>
                      <a:pPr indent="0">
                        <a:buNone/>
                      </a:pPr>
                      <a:r>
                        <a:rPr lang="zh-CN" sz="1100" b="0">
                          <a:solidFill>
                            <a:srgbClr val="000000"/>
                          </a:solidFill>
                          <a:latin typeface="Arial" panose="020B0604020202020204" pitchFamily="34" charset="0"/>
                          <a:ea typeface="宋体" panose="02010600030101010101" pitchFamily="2" charset="-122"/>
                        </a:rPr>
                        <a:t>产品类别</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产品ID</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产品型号</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产品名称</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zh-CN" sz="1100" b="0">
                          <a:solidFill>
                            <a:srgbClr val="000000"/>
                          </a:solidFill>
                          <a:latin typeface="Arial" panose="020B0604020202020204" pitchFamily="34" charset="0"/>
                          <a:ea typeface="宋体" panose="02010600030101010101" pitchFamily="2" charset="-122"/>
                        </a:rPr>
                        <a:t>配件</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528</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Mountain Tire Tube</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车胎和内胎</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zh-CN" sz="1100" b="0">
                          <a:solidFill>
                            <a:srgbClr val="000000"/>
                          </a:solidFill>
                          <a:latin typeface="Arial" panose="020B0604020202020204" pitchFamily="34" charset="0"/>
                          <a:ea typeface="宋体" panose="02010600030101010101" pitchFamily="2" charset="-122"/>
                        </a:rPr>
                        <a:t>配件</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480</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Patch kit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车胎和内胎</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zh-CN" sz="1100" b="0">
                          <a:solidFill>
                            <a:srgbClr val="000000"/>
                          </a:solidFill>
                          <a:latin typeface="Arial" panose="020B0604020202020204" pitchFamily="34" charset="0"/>
                          <a:ea typeface="宋体" panose="02010600030101010101" pitchFamily="2" charset="-122"/>
                        </a:rPr>
                        <a:t>配件</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537</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HL Mountain Tire</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车胎和内胎</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zh-CN" sz="1100" b="0">
                          <a:solidFill>
                            <a:srgbClr val="000000"/>
                          </a:solidFill>
                          <a:latin typeface="Arial" panose="020B0604020202020204" pitchFamily="34" charset="0"/>
                          <a:ea typeface="宋体" panose="02010600030101010101" pitchFamily="2" charset="-122"/>
                        </a:rPr>
                        <a:t>配件</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529</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Road Tire Tube</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车胎和内胎</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zh-CN" sz="1100" b="0">
                          <a:solidFill>
                            <a:srgbClr val="000000"/>
                          </a:solidFill>
                          <a:latin typeface="Arial" panose="020B0604020202020204" pitchFamily="34" charset="0"/>
                          <a:ea typeface="宋体" panose="02010600030101010101" pitchFamily="2" charset="-122"/>
                        </a:rPr>
                        <a:t>配件</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477</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Water Bottle</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水壶和水壶架</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zh-CN" sz="1100" b="0">
                          <a:solidFill>
                            <a:srgbClr val="000000"/>
                          </a:solidFill>
                          <a:latin typeface="Arial" panose="020B0604020202020204" pitchFamily="34" charset="0"/>
                          <a:ea typeface="宋体" panose="02010600030101010101" pitchFamily="2" charset="-122"/>
                        </a:rPr>
                        <a:t>自行车</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322</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Road-650</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公路自行车</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8" name="表格 7"/>
          <p:cNvGraphicFramePr/>
          <p:nvPr/>
        </p:nvGraphicFramePr>
        <p:xfrm>
          <a:off x="6844665" y="1554480"/>
          <a:ext cx="685800" cy="1808480"/>
        </p:xfrm>
        <a:graphic>
          <a:graphicData uri="http://schemas.openxmlformats.org/drawingml/2006/table">
            <a:tbl>
              <a:tblPr firstRow="1" bandRow="1">
                <a:tableStyleId>{5C22544A-7EE6-4342-B048-85BDC9FD1C3A}</a:tableStyleId>
              </a:tblPr>
              <a:tblGrid>
                <a:gridCol w="685800"/>
              </a:tblGrid>
              <a:tr h="165100">
                <a:tc>
                  <a:txBody>
                    <a:bodyPr/>
                    <a:p>
                      <a:pPr indent="0">
                        <a:buNone/>
                      </a:pPr>
                      <a:r>
                        <a:rPr lang="zh-CN" sz="1100" b="0">
                          <a:solidFill>
                            <a:srgbClr val="000000"/>
                          </a:solidFill>
                          <a:latin typeface="Arial" panose="020B0604020202020204" pitchFamily="34" charset="0"/>
                          <a:ea typeface="宋体" panose="02010600030101010101" pitchFamily="2" charset="-122"/>
                        </a:rPr>
                        <a:t>客户ID</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sz="1100" b="0">
                          <a:solidFill>
                            <a:srgbClr val="000000"/>
                          </a:solidFill>
                          <a:latin typeface="宋体" panose="02010600030101010101" pitchFamily="2" charset="-122"/>
                        </a:rPr>
                        <a:t>28389</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sz="1100" b="0">
                          <a:solidFill>
                            <a:srgbClr val="000000"/>
                          </a:solidFill>
                          <a:latin typeface="宋体" panose="02010600030101010101" pitchFamily="2" charset="-122"/>
                        </a:rPr>
                        <a:t>21768</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sz="1100" b="0">
                          <a:solidFill>
                            <a:srgbClr val="000000"/>
                          </a:solidFill>
                          <a:latin typeface="宋体" panose="02010600030101010101" pitchFamily="2" charset="-122"/>
                        </a:rPr>
                        <a:t>25863</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sz="1100" b="0">
                          <a:solidFill>
                            <a:srgbClr val="000000"/>
                          </a:solidFill>
                          <a:latin typeface="宋体" panose="02010600030101010101" pitchFamily="2" charset="-122"/>
                        </a:rPr>
                        <a:t>14501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sz="1100" b="0">
                          <a:solidFill>
                            <a:srgbClr val="000000"/>
                          </a:solidFill>
                          <a:latin typeface="宋体" panose="02010600030101010101" pitchFamily="2" charset="-122"/>
                        </a:rPr>
                        <a:t>13671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sz="1100" b="0">
                          <a:solidFill>
                            <a:srgbClr val="000000"/>
                          </a:solidFill>
                          <a:latin typeface="宋体" panose="02010600030101010101" pitchFamily="2" charset="-122"/>
                        </a:rPr>
                        <a:t>18529</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10" name="表格 9"/>
          <p:cNvGraphicFramePr/>
          <p:nvPr>
            <p:custDataLst>
              <p:tags r:id="rId3"/>
            </p:custDataLst>
          </p:nvPr>
        </p:nvGraphicFramePr>
        <p:xfrm>
          <a:off x="542290" y="2259965"/>
          <a:ext cx="5486400" cy="904240"/>
        </p:xfrm>
        <a:graphic>
          <a:graphicData uri="http://schemas.openxmlformats.org/drawingml/2006/table">
            <a:tbl>
              <a:tblPr firstRow="1" bandRow="1">
                <a:tableStyleId>{5C22544A-7EE6-4342-B048-85BDC9FD1C3A}</a:tableStyleId>
              </a:tblPr>
              <a:tblGrid>
                <a:gridCol w="685800"/>
                <a:gridCol w="685800"/>
                <a:gridCol w="685800"/>
                <a:gridCol w="685800"/>
                <a:gridCol w="685800"/>
                <a:gridCol w="685800"/>
                <a:gridCol w="685800"/>
                <a:gridCol w="685800"/>
              </a:tblGrid>
              <a:tr h="165100">
                <a:tc>
                  <a:txBody>
                    <a:bodyPr/>
                    <a:p>
                      <a:pPr indent="0">
                        <a:buNone/>
                      </a:pPr>
                      <a:r>
                        <a:rPr lang="zh-CN" sz="1100" b="0">
                          <a:solidFill>
                            <a:srgbClr val="000000"/>
                          </a:solidFill>
                          <a:latin typeface="Arial" panose="020B0604020202020204" pitchFamily="34" charset="0"/>
                          <a:ea typeface="宋体" panose="02010600030101010101" pitchFamily="2" charset="-122"/>
                        </a:rPr>
                        <a:t>日期</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年度</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季度</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月份</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日</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年度季度</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年度月份</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星期几</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sz="1100" b="0">
                          <a:solidFill>
                            <a:srgbClr val="000000"/>
                          </a:solidFill>
                          <a:latin typeface="宋体" panose="02010600030101010101" pitchFamily="2" charset="-122"/>
                        </a:rPr>
                        <a:t>2013/7/1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2013</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Q3</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7</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2013Q3</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201307</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altLang="en-US" sz="1100" b="0">
                          <a:solidFill>
                            <a:srgbClr val="000000"/>
                          </a:solidFill>
                          <a:latin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indent="0">
                        <a:buNone/>
                      </a:pPr>
                      <a:r>
                        <a:rPr lang="en-US" sz="1100" b="0">
                          <a:solidFill>
                            <a:srgbClr val="000000"/>
                          </a:solidFill>
                          <a:latin typeface="宋体" panose="02010600030101010101" pitchFamily="2" charset="-122"/>
                        </a:rPr>
                        <a:t>2016/1/31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2016</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Q1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31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2016Q1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201601</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en-US" sz="1100" b="0">
                          <a:solidFill>
                            <a:srgbClr val="000000"/>
                          </a:solidFill>
                          <a:latin typeface="宋体" panose="02010600030101010101" pitchFamily="2" charset="-122"/>
                        </a:rPr>
                        <a:t>7</a:t>
                      </a:r>
                      <a:endParaRPr lang="en-US" altLang="en-US" sz="11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
        <p:nvSpPr>
          <p:cNvPr id="12" name="Content Placeholder 2"/>
          <p:cNvSpPr txBox="1">
            <a:spLocks noGrp="1"/>
          </p:cNvSpPr>
          <p:nvPr/>
        </p:nvSpPr>
        <p:spPr>
          <a:xfrm>
            <a:off x="7850505" y="1073150"/>
            <a:ext cx="1583055" cy="4318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solidFill>
                  <a:srgbClr val="FF0000"/>
                </a:solidFill>
                <a:ea typeface="宋体" panose="02010600030101010101" pitchFamily="2" charset="-122"/>
                <a:sym typeface="+mn-ea"/>
              </a:rPr>
              <a:t>产品表</a:t>
            </a:r>
            <a:endParaRPr lang="zh-CN" altLang="en-US" sz="1800" dirty="0">
              <a:solidFill>
                <a:srgbClr val="FF0000"/>
              </a:solidFill>
              <a:ea typeface="宋体" panose="02010600030101010101" pitchFamily="2" charset="-122"/>
              <a:sym typeface="+mn-ea"/>
            </a:endParaRPr>
          </a:p>
        </p:txBody>
      </p:sp>
      <p:sp>
        <p:nvSpPr>
          <p:cNvPr id="13" name="Content Placeholder 2"/>
          <p:cNvSpPr txBox="1">
            <a:spLocks noGrp="1"/>
          </p:cNvSpPr>
          <p:nvPr/>
        </p:nvSpPr>
        <p:spPr>
          <a:xfrm>
            <a:off x="6844665" y="1073150"/>
            <a:ext cx="1583055" cy="4318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solidFill>
                  <a:srgbClr val="FF0000"/>
                </a:solidFill>
                <a:ea typeface="宋体" panose="02010600030101010101" pitchFamily="2" charset="-122"/>
                <a:sym typeface="+mn-ea"/>
              </a:rPr>
              <a:t>客户</a:t>
            </a:r>
            <a:endParaRPr lang="zh-CN" altLang="en-US" sz="1800" dirty="0">
              <a:solidFill>
                <a:srgbClr val="FF0000"/>
              </a:solidFill>
              <a:ea typeface="宋体" panose="02010600030101010101" pitchFamily="2" charset="-122"/>
              <a:sym typeface="+mn-ea"/>
            </a:endParaRPr>
          </a:p>
        </p:txBody>
      </p:sp>
      <p:sp>
        <p:nvSpPr>
          <p:cNvPr id="14" name="Content Placeholder 2"/>
          <p:cNvSpPr txBox="1">
            <a:spLocks noGrp="1"/>
          </p:cNvSpPr>
          <p:nvPr/>
        </p:nvSpPr>
        <p:spPr>
          <a:xfrm>
            <a:off x="542290" y="1788795"/>
            <a:ext cx="1583055" cy="4318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solidFill>
                  <a:srgbClr val="FF0000"/>
                </a:solidFill>
                <a:ea typeface="宋体" panose="02010600030101010101" pitchFamily="2" charset="-122"/>
                <a:sym typeface="+mn-ea"/>
              </a:rPr>
              <a:t>日期表</a:t>
            </a:r>
            <a:endParaRPr lang="zh-CN" altLang="en-US" sz="1800" dirty="0">
              <a:solidFill>
                <a:srgbClr val="FF0000"/>
              </a:solidFill>
              <a:ea typeface="宋体" panose="02010600030101010101" pitchFamily="2" charset="-122"/>
              <a:sym typeface="+mn-ea"/>
            </a:endParaRPr>
          </a:p>
        </p:txBody>
      </p:sp>
      <p:sp>
        <p:nvSpPr>
          <p:cNvPr id="15" name="Content Placeholder 2"/>
          <p:cNvSpPr txBox="1">
            <a:spLocks noGrp="1"/>
          </p:cNvSpPr>
          <p:nvPr/>
        </p:nvSpPr>
        <p:spPr>
          <a:xfrm>
            <a:off x="542290" y="3155950"/>
            <a:ext cx="1583055" cy="4318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solidFill>
                  <a:srgbClr val="FF0000"/>
                </a:solidFill>
                <a:ea typeface="宋体" panose="02010600030101010101" pitchFamily="2" charset="-122"/>
                <a:sym typeface="+mn-ea"/>
              </a:rPr>
              <a:t>订单表</a:t>
            </a:r>
            <a:endParaRPr lang="zh-CN" altLang="en-US" sz="1800" dirty="0">
              <a:solidFill>
                <a:srgbClr val="FF0000"/>
              </a:solidFill>
              <a:ea typeface="宋体" panose="02010600030101010101" pitchFamily="2" charset="-122"/>
              <a:sym typeface="+mn-ea"/>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779780" y="126238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800" dirty="0">
                <a:ea typeface="宋体" panose="02010600030101010101" pitchFamily="2" charset="-122"/>
                <a:sym typeface="+mn-ea"/>
              </a:rPr>
              <a:t>借鉴</a:t>
            </a:r>
            <a:r>
              <a:rPr lang="en-US" altLang="zh-CN" sz="1800" dirty="0">
                <a:ea typeface="宋体" panose="02010600030101010101" pitchFamily="2" charset="-122"/>
                <a:sym typeface="+mn-ea"/>
              </a:rPr>
              <a:t>BCG</a:t>
            </a:r>
            <a:r>
              <a:rPr lang="zh-CN" altLang="en-US" sz="1800" dirty="0">
                <a:ea typeface="宋体" panose="02010600030101010101" pitchFamily="2" charset="-122"/>
                <a:sym typeface="+mn-ea"/>
              </a:rPr>
              <a:t>波士顿矩阵，将产品关联分析划分为</a:t>
            </a:r>
            <a:r>
              <a:rPr lang="en-US" altLang="zh-CN" sz="1800" dirty="0">
                <a:ea typeface="宋体" panose="02010600030101010101" pitchFamily="2" charset="-122"/>
                <a:sym typeface="+mn-ea"/>
              </a:rPr>
              <a:t>4</a:t>
            </a:r>
            <a:r>
              <a:rPr lang="zh-CN" altLang="en-US" sz="1800" dirty="0">
                <a:ea typeface="宋体" panose="02010600030101010101" pitchFamily="2" charset="-122"/>
                <a:sym typeface="+mn-ea"/>
              </a:rPr>
              <a:t>个象限</a:t>
            </a:r>
            <a:endParaRPr lang="zh-CN" altLang="en-US" sz="1800" dirty="0">
              <a:ea typeface="宋体" panose="02010600030101010101" pitchFamily="2" charset="-122"/>
              <a:sym typeface="+mn-ea"/>
            </a:endParaRPr>
          </a:p>
          <a:p>
            <a:pPr marL="0" indent="0">
              <a:lnSpc>
                <a:spcPct val="150000"/>
              </a:lnSpc>
              <a:buNone/>
            </a:pPr>
            <a:r>
              <a:rPr lang="en-US" altLang="zh-CN" sz="1800" dirty="0">
                <a:solidFill>
                  <a:srgbClr val="FF0000"/>
                </a:solidFill>
                <a:ea typeface="宋体" panose="02010600030101010101" pitchFamily="2" charset="-122"/>
                <a:sym typeface="+mn-ea"/>
              </a:rPr>
              <a:t>Thinking</a:t>
            </a:r>
            <a:r>
              <a:rPr lang="zh-CN" altLang="zh-CN" sz="1800" dirty="0">
                <a:solidFill>
                  <a:srgbClr val="FF0000"/>
                </a:solidFill>
                <a:ea typeface="宋体" panose="02010600030101010101" pitchFamily="2" charset="-122"/>
                <a:sym typeface="+mn-ea"/>
              </a:rPr>
              <a:t>：针对波士顿矩阵，不同的象限该采取怎样的决策？</a:t>
            </a:r>
            <a:endParaRPr lang="en-US" altLang="zh-CN" sz="1800" dirty="0">
              <a:ea typeface="宋体" panose="02010600030101010101" pitchFamily="2" charset="-122"/>
              <a:sym typeface="+mn-ea"/>
            </a:endParaRPr>
          </a:p>
          <a:p>
            <a:pPr marL="0" indent="0">
              <a:lnSpc>
                <a:spcPct val="150000"/>
              </a:lnSpc>
              <a:buNone/>
            </a:pPr>
            <a:endParaRPr lang="zh-CN"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36905" y="2440940"/>
            <a:ext cx="5340985" cy="3700145"/>
          </a:xfrm>
          <a:prstGeom prst="rect">
            <a:avLst/>
          </a:prstGeom>
        </p:spPr>
      </p:pic>
      <p:grpSp>
        <p:nvGrpSpPr>
          <p:cNvPr id="2192" name="组合 2191"/>
          <p:cNvGrpSpPr/>
          <p:nvPr/>
        </p:nvGrpSpPr>
        <p:grpSpPr>
          <a:xfrm>
            <a:off x="6310189" y="2418715"/>
            <a:ext cx="5522401" cy="4164330"/>
            <a:chOff x="718850" y="1316038"/>
            <a:chExt cx="7274213" cy="4719100"/>
          </a:xfrm>
        </p:grpSpPr>
        <p:sp>
          <p:nvSpPr>
            <p:cNvPr id="2193" name="Rectangle 2"/>
            <p:cNvSpPr/>
            <p:nvPr/>
          </p:nvSpPr>
          <p:spPr>
            <a:xfrm flipH="1">
              <a:off x="1619250" y="1341438"/>
              <a:ext cx="6357938" cy="3816350"/>
            </a:xfrm>
            <a:prstGeom prst="rect">
              <a:avLst/>
            </a:prstGeom>
            <a:solidFill>
              <a:srgbClr val="BBE0E3"/>
            </a:solidFill>
            <a:ln w="9525" cap="flat" cmpd="sng">
              <a:solidFill>
                <a:srgbClr val="000000"/>
              </a:solidFill>
              <a:prstDash val="solid"/>
              <a:miter/>
              <a:headEnd type="none" w="med" len="med"/>
              <a:tailEnd type="none" w="med" len="med"/>
            </a:ln>
          </p:spPr>
          <p:txBody>
            <a:bodyPr wrap="none" anchor="ctr"/>
            <a:p>
              <a:pPr algn="ctr"/>
              <a:endParaRPr lang="zh-CN" altLang="en-US" sz="2400" b="1">
                <a:latin typeface="Verdana" panose="020B0604030504040204" pitchFamily="34" charset="0"/>
                <a:ea typeface="宋体" panose="02010600030101010101" pitchFamily="2" charset="-122"/>
              </a:endParaRPr>
            </a:p>
          </p:txBody>
        </p:sp>
        <p:cxnSp>
          <p:nvCxnSpPr>
            <p:cNvPr id="2194" name="Line 3"/>
            <p:cNvCxnSpPr/>
            <p:nvPr/>
          </p:nvCxnSpPr>
          <p:spPr>
            <a:xfrm>
              <a:off x="1619250" y="3286125"/>
              <a:ext cx="6337300" cy="0"/>
            </a:xfrm>
            <a:prstGeom prst="line">
              <a:avLst/>
            </a:prstGeom>
            <a:ln w="9525" cap="flat" cmpd="sng">
              <a:solidFill>
                <a:srgbClr val="000000"/>
              </a:solidFill>
              <a:prstDash val="solid"/>
              <a:headEnd type="none" w="med" len="med"/>
              <a:tailEnd type="none" w="med" len="med"/>
            </a:ln>
          </p:spPr>
        </p:cxnSp>
        <p:cxnSp>
          <p:nvCxnSpPr>
            <p:cNvPr id="2195" name="Line 4"/>
            <p:cNvCxnSpPr/>
            <p:nvPr/>
          </p:nvCxnSpPr>
          <p:spPr>
            <a:xfrm>
              <a:off x="4716463" y="1341438"/>
              <a:ext cx="0" cy="3816350"/>
            </a:xfrm>
            <a:prstGeom prst="line">
              <a:avLst/>
            </a:prstGeom>
            <a:ln w="9525" cap="flat" cmpd="sng">
              <a:solidFill>
                <a:srgbClr val="000000"/>
              </a:solidFill>
              <a:prstDash val="solid"/>
              <a:headEnd type="none" w="med" len="med"/>
              <a:tailEnd type="none" w="med" len="med"/>
            </a:ln>
          </p:spPr>
        </p:cxnSp>
        <p:sp>
          <p:nvSpPr>
            <p:cNvPr id="2196" name="Text Box 5"/>
            <p:cNvSpPr/>
            <p:nvPr/>
          </p:nvSpPr>
          <p:spPr>
            <a:xfrm>
              <a:off x="1095375" y="1316038"/>
              <a:ext cx="488168" cy="521706"/>
            </a:xfrm>
            <a:prstGeom prst="rect">
              <a:avLst/>
            </a:prstGeom>
            <a:noFill/>
            <a:ln w="9525">
              <a:noFill/>
            </a:ln>
          </p:spPr>
          <p:txBody>
            <a:bodyPr wrap="square" anchor="t">
              <a:spAutoFit/>
            </a:bodyPr>
            <a:p>
              <a:r>
                <a:rPr lang="zh-CN" altLang="en-US" sz="2400" b="1">
                  <a:latin typeface="Verdana" panose="020B0604030504040204" pitchFamily="34" charset="0"/>
                  <a:ea typeface="宋体" panose="02010600030101010101" pitchFamily="2" charset="-122"/>
                </a:rPr>
                <a:t>高</a:t>
              </a:r>
              <a:endParaRPr lang="zh-CN" altLang="en-US" sz="2400" b="1">
                <a:latin typeface="Verdana" panose="020B0604030504040204" pitchFamily="34" charset="0"/>
                <a:ea typeface="宋体" panose="02010600030101010101" pitchFamily="2" charset="-122"/>
              </a:endParaRPr>
            </a:p>
          </p:txBody>
        </p:sp>
        <p:sp>
          <p:nvSpPr>
            <p:cNvPr id="2197" name="Text Box 6"/>
            <p:cNvSpPr/>
            <p:nvPr/>
          </p:nvSpPr>
          <p:spPr>
            <a:xfrm>
              <a:off x="1095375" y="4773613"/>
              <a:ext cx="488168" cy="521706"/>
            </a:xfrm>
            <a:prstGeom prst="rect">
              <a:avLst/>
            </a:prstGeom>
            <a:noFill/>
            <a:ln w="9525">
              <a:noFill/>
            </a:ln>
          </p:spPr>
          <p:txBody>
            <a:bodyPr wrap="square" anchor="t">
              <a:spAutoFit/>
            </a:bodyPr>
            <a:p>
              <a:r>
                <a:rPr lang="zh-CN" altLang="en-US" sz="2400" b="1">
                  <a:latin typeface="Verdana" panose="020B0604030504040204" pitchFamily="34" charset="0"/>
                  <a:ea typeface="宋体" panose="02010600030101010101" pitchFamily="2" charset="-122"/>
                </a:rPr>
                <a:t>低</a:t>
              </a:r>
              <a:endParaRPr lang="zh-CN" altLang="en-US" sz="2400" b="1">
                <a:latin typeface="Verdana" panose="020B0604030504040204" pitchFamily="34" charset="0"/>
                <a:ea typeface="宋体" panose="02010600030101010101" pitchFamily="2" charset="-122"/>
              </a:endParaRPr>
            </a:p>
          </p:txBody>
        </p:sp>
        <p:sp>
          <p:nvSpPr>
            <p:cNvPr id="2198" name="Text Box 7"/>
            <p:cNvSpPr/>
            <p:nvPr/>
          </p:nvSpPr>
          <p:spPr>
            <a:xfrm>
              <a:off x="1527175" y="5132388"/>
              <a:ext cx="488950" cy="521706"/>
            </a:xfrm>
            <a:prstGeom prst="rect">
              <a:avLst/>
            </a:prstGeom>
            <a:noFill/>
            <a:ln w="9525">
              <a:noFill/>
            </a:ln>
          </p:spPr>
          <p:txBody>
            <a:bodyPr wrap="square" anchor="t">
              <a:spAutoFit/>
            </a:bodyPr>
            <a:p>
              <a:r>
                <a:rPr lang="zh-CN" altLang="en-US" sz="2400" b="1">
                  <a:latin typeface="Verdana" panose="020B0604030504040204" pitchFamily="34" charset="0"/>
                  <a:ea typeface="宋体" panose="02010600030101010101" pitchFamily="2" charset="-122"/>
                </a:rPr>
                <a:t>低</a:t>
              </a:r>
              <a:endParaRPr lang="zh-CN" altLang="en-US" sz="2400" b="1">
                <a:latin typeface="Verdana" panose="020B0604030504040204" pitchFamily="34" charset="0"/>
                <a:ea typeface="宋体" panose="02010600030101010101" pitchFamily="2" charset="-122"/>
              </a:endParaRPr>
            </a:p>
          </p:txBody>
        </p:sp>
        <p:sp>
          <p:nvSpPr>
            <p:cNvPr id="2199" name="Text Box 8"/>
            <p:cNvSpPr/>
            <p:nvPr/>
          </p:nvSpPr>
          <p:spPr>
            <a:xfrm>
              <a:off x="7504113" y="5157788"/>
              <a:ext cx="488950" cy="521706"/>
            </a:xfrm>
            <a:prstGeom prst="rect">
              <a:avLst/>
            </a:prstGeom>
            <a:noFill/>
            <a:ln w="9525">
              <a:noFill/>
            </a:ln>
          </p:spPr>
          <p:txBody>
            <a:bodyPr wrap="square" anchor="t">
              <a:spAutoFit/>
            </a:bodyPr>
            <a:p>
              <a:r>
                <a:rPr lang="zh-CN" altLang="en-US" sz="2400" b="1">
                  <a:latin typeface="Verdana" panose="020B0604030504040204" pitchFamily="34" charset="0"/>
                  <a:ea typeface="宋体" panose="02010600030101010101" pitchFamily="2" charset="-122"/>
                </a:rPr>
                <a:t>高</a:t>
              </a:r>
              <a:endParaRPr lang="zh-CN" altLang="en-US" sz="2400" b="1">
                <a:latin typeface="Verdana" panose="020B0604030504040204" pitchFamily="34" charset="0"/>
                <a:ea typeface="宋体" panose="02010600030101010101" pitchFamily="2" charset="-122"/>
              </a:endParaRPr>
            </a:p>
          </p:txBody>
        </p:sp>
        <p:sp>
          <p:nvSpPr>
            <p:cNvPr id="2200" name="Text Box 9">
              <a:hlinkClick r:id="rId2" action="ppaction://hlinksldjump"/>
            </p:cNvPr>
            <p:cNvSpPr/>
            <p:nvPr/>
          </p:nvSpPr>
          <p:spPr>
            <a:xfrm>
              <a:off x="1979613" y="1577975"/>
              <a:ext cx="2519045" cy="800909"/>
            </a:xfrm>
            <a:prstGeom prst="rect">
              <a:avLst/>
            </a:prstGeom>
            <a:noFill/>
            <a:ln w="9525">
              <a:noFill/>
            </a:ln>
          </p:spPr>
          <p:txBody>
            <a:bodyPr wrap="square" anchor="t">
              <a:spAutoFit/>
            </a:bodyPr>
            <a:p>
              <a:pPr algn="l"/>
              <a:r>
                <a:rPr lang="en-US" altLang="zh-CN" sz="2000" b="1">
                  <a:latin typeface="楷体_GB2312" pitchFamily="49" charset="-122"/>
                  <a:ea typeface="宋体" panose="02010600030101010101" pitchFamily="2" charset="-122"/>
                  <a:sym typeface="+mn-ea"/>
                </a:rPr>
                <a:t>Question mark</a:t>
              </a:r>
              <a:endParaRPr lang="en-US" altLang="zh-CN" sz="2000" b="1">
                <a:latin typeface="楷体_GB2312" pitchFamily="49" charset="-122"/>
                <a:ea typeface="宋体" panose="02010600030101010101" pitchFamily="2" charset="-122"/>
              </a:endParaRPr>
            </a:p>
            <a:p>
              <a:pPr algn="l"/>
              <a:r>
                <a:rPr lang="zh-CN" altLang="en-US" sz="2000" b="1">
                  <a:latin typeface="楷体_GB2312" pitchFamily="49" charset="-122"/>
                  <a:ea typeface="宋体" panose="02010600030101010101" pitchFamily="2" charset="-122"/>
                  <a:sym typeface="+mn-ea"/>
                </a:rPr>
                <a:t>问题业务</a:t>
              </a:r>
              <a:endParaRPr lang="zh-CN" altLang="en-US" sz="2000" b="1">
                <a:latin typeface="楷体_GB2312" pitchFamily="49" charset="-122"/>
                <a:ea typeface="宋体" panose="02010600030101010101" pitchFamily="2" charset="-122"/>
              </a:endParaRPr>
            </a:p>
          </p:txBody>
        </p:sp>
        <p:sp>
          <p:nvSpPr>
            <p:cNvPr id="2201" name="Text Box 10">
              <a:hlinkClick r:id="rId3" action="ppaction://hlinksldjump"/>
            </p:cNvPr>
            <p:cNvSpPr/>
            <p:nvPr/>
          </p:nvSpPr>
          <p:spPr>
            <a:xfrm>
              <a:off x="1979613" y="3376613"/>
              <a:ext cx="1612900" cy="800909"/>
            </a:xfrm>
            <a:prstGeom prst="rect">
              <a:avLst/>
            </a:prstGeom>
            <a:noFill/>
            <a:ln w="9525">
              <a:noFill/>
            </a:ln>
          </p:spPr>
          <p:txBody>
            <a:bodyPr wrap="square" anchor="t">
              <a:spAutoFit/>
            </a:bodyPr>
            <a:p>
              <a:pPr algn="l"/>
              <a:r>
                <a:rPr lang="en-US" altLang="zh-CN" sz="2000" b="1">
                  <a:latin typeface="楷体_GB2312" pitchFamily="49" charset="-122"/>
                  <a:ea typeface="宋体" panose="02010600030101010101" pitchFamily="2" charset="-122"/>
                  <a:sym typeface="+mn-ea"/>
                </a:rPr>
                <a:t>Dog</a:t>
              </a:r>
              <a:endParaRPr lang="en-US" altLang="zh-CN" sz="2000" b="1">
                <a:latin typeface="楷体_GB2312" pitchFamily="49" charset="-122"/>
                <a:ea typeface="宋体" panose="02010600030101010101" pitchFamily="2" charset="-122"/>
              </a:endParaRPr>
            </a:p>
            <a:p>
              <a:pPr algn="l"/>
              <a:r>
                <a:rPr lang="zh-CN" altLang="en-US" sz="2000" b="1">
                  <a:latin typeface="楷体_GB2312" pitchFamily="49" charset="-122"/>
                  <a:ea typeface="宋体" panose="02010600030101010101" pitchFamily="2" charset="-122"/>
                  <a:sym typeface="+mn-ea"/>
                </a:rPr>
                <a:t>瘦狗业务</a:t>
              </a:r>
              <a:endParaRPr lang="zh-CN" altLang="en-US" sz="2000" b="1">
                <a:latin typeface="楷体_GB2312" pitchFamily="49" charset="-122"/>
                <a:ea typeface="宋体" panose="02010600030101010101" pitchFamily="2" charset="-122"/>
              </a:endParaRPr>
            </a:p>
          </p:txBody>
        </p:sp>
        <p:sp>
          <p:nvSpPr>
            <p:cNvPr id="2202" name="Text Box 11">
              <a:hlinkClick r:id="rId4" action="ppaction://hlinksldjump"/>
            </p:cNvPr>
            <p:cNvSpPr/>
            <p:nvPr/>
          </p:nvSpPr>
          <p:spPr>
            <a:xfrm>
              <a:off x="5049838" y="1577975"/>
              <a:ext cx="1612900" cy="800909"/>
            </a:xfrm>
            <a:prstGeom prst="rect">
              <a:avLst/>
            </a:prstGeom>
            <a:noFill/>
            <a:ln w="9525">
              <a:noFill/>
            </a:ln>
          </p:spPr>
          <p:txBody>
            <a:bodyPr wrap="square" anchor="t">
              <a:spAutoFit/>
            </a:bodyPr>
            <a:p>
              <a:pPr algn="l"/>
              <a:r>
                <a:rPr lang="en-US" altLang="zh-CN" sz="2000" b="1">
                  <a:latin typeface="楷体_GB2312" pitchFamily="49" charset="-122"/>
                  <a:ea typeface="宋体" panose="02010600030101010101" pitchFamily="2" charset="-122"/>
                  <a:sym typeface="+mn-ea"/>
                </a:rPr>
                <a:t>Star</a:t>
              </a:r>
              <a:endParaRPr lang="en-US" altLang="zh-CN" sz="2000" b="1">
                <a:latin typeface="楷体_GB2312" pitchFamily="49" charset="-122"/>
                <a:ea typeface="宋体" panose="02010600030101010101" pitchFamily="2" charset="-122"/>
              </a:endParaRPr>
            </a:p>
            <a:p>
              <a:pPr algn="l"/>
              <a:r>
                <a:rPr lang="zh-CN" altLang="en-US" sz="2000" b="1">
                  <a:latin typeface="楷体_GB2312" pitchFamily="49" charset="-122"/>
                  <a:ea typeface="宋体" panose="02010600030101010101" pitchFamily="2" charset="-122"/>
                  <a:sym typeface="+mn-ea"/>
                </a:rPr>
                <a:t>明星业务</a:t>
              </a:r>
              <a:endParaRPr lang="zh-CN" altLang="en-US" sz="2000" b="1">
                <a:latin typeface="楷体_GB2312" pitchFamily="49" charset="-122"/>
                <a:ea typeface="宋体" panose="02010600030101010101" pitchFamily="2" charset="-122"/>
              </a:endParaRPr>
            </a:p>
          </p:txBody>
        </p:sp>
        <p:sp>
          <p:nvSpPr>
            <p:cNvPr id="2203" name="Text Box 12">
              <a:hlinkClick r:id="rId5" action="ppaction://hlinksldjump"/>
            </p:cNvPr>
            <p:cNvSpPr/>
            <p:nvPr/>
          </p:nvSpPr>
          <p:spPr>
            <a:xfrm>
              <a:off x="5056188" y="3305175"/>
              <a:ext cx="1800225" cy="1149912"/>
            </a:xfrm>
            <a:prstGeom prst="rect">
              <a:avLst/>
            </a:prstGeom>
            <a:noFill/>
            <a:ln w="9525">
              <a:noFill/>
            </a:ln>
          </p:spPr>
          <p:txBody>
            <a:bodyPr wrap="square" anchor="t">
              <a:spAutoFit/>
            </a:bodyPr>
            <a:p>
              <a:pPr algn="l"/>
              <a:r>
                <a:rPr lang="en-US" altLang="zh-CN" sz="2000" b="1">
                  <a:latin typeface="楷体_GB2312" pitchFamily="49" charset="-122"/>
                  <a:ea typeface="宋体" panose="02010600030101010101" pitchFamily="2" charset="-122"/>
                  <a:sym typeface="+mn-ea"/>
                </a:rPr>
                <a:t>Cash Cows</a:t>
              </a:r>
              <a:endParaRPr lang="en-US" altLang="zh-CN" sz="2000" b="1">
                <a:latin typeface="楷体_GB2312" pitchFamily="49" charset="-122"/>
                <a:ea typeface="宋体" panose="02010600030101010101" pitchFamily="2" charset="-122"/>
              </a:endParaRPr>
            </a:p>
            <a:p>
              <a:pPr algn="l"/>
              <a:r>
                <a:rPr lang="zh-CN" altLang="en-US" sz="2000" b="1">
                  <a:latin typeface="楷体_GB2312" pitchFamily="49" charset="-122"/>
                  <a:ea typeface="宋体" panose="02010600030101010101" pitchFamily="2" charset="-122"/>
                  <a:sym typeface="+mn-ea"/>
                </a:rPr>
                <a:t>金牛业务</a:t>
              </a:r>
              <a:endParaRPr lang="zh-CN" altLang="en-US" sz="2000" b="1">
                <a:latin typeface="楷体_GB2312" pitchFamily="49" charset="-122"/>
                <a:ea typeface="宋体" panose="02010600030101010101" pitchFamily="2" charset="-122"/>
              </a:endParaRPr>
            </a:p>
            <a:p>
              <a:endParaRPr lang="zh-CN" altLang="en-US" sz="2000" b="1">
                <a:latin typeface="楷体_GB2312" pitchFamily="49" charset="-122"/>
                <a:ea typeface="宋体" panose="02010600030101010101" pitchFamily="2" charset="-122"/>
              </a:endParaRPr>
            </a:p>
          </p:txBody>
        </p:sp>
        <p:sp>
          <p:nvSpPr>
            <p:cNvPr id="2204" name="Text Box 13"/>
            <p:cNvSpPr/>
            <p:nvPr/>
          </p:nvSpPr>
          <p:spPr>
            <a:xfrm>
              <a:off x="718850" y="2133600"/>
              <a:ext cx="645727" cy="2208831"/>
            </a:xfrm>
            <a:prstGeom prst="rect">
              <a:avLst/>
            </a:prstGeom>
            <a:noFill/>
            <a:ln w="9525">
              <a:noFill/>
            </a:ln>
          </p:spPr>
          <p:txBody>
            <a:bodyPr vert="eaVert" anchor="t">
              <a:spAutoFit/>
            </a:bodyPr>
            <a:p>
              <a:r>
                <a:rPr lang="zh-CN" altLang="en-US" sz="2000" b="1">
                  <a:latin typeface="Verdana" panose="020B0604030504040204" pitchFamily="34" charset="0"/>
                  <a:ea typeface="宋体" panose="02010600030101010101" pitchFamily="2" charset="-122"/>
                </a:rPr>
                <a:t>相对市场增长率</a:t>
              </a:r>
              <a:endParaRPr lang="zh-CN" altLang="en-US" sz="2000" b="1">
                <a:latin typeface="Verdana" panose="020B0604030504040204" pitchFamily="34" charset="0"/>
                <a:ea typeface="宋体" panose="02010600030101010101" pitchFamily="2" charset="-122"/>
              </a:endParaRPr>
            </a:p>
          </p:txBody>
        </p:sp>
        <p:sp>
          <p:nvSpPr>
            <p:cNvPr id="2205" name="Text Box 14"/>
            <p:cNvSpPr/>
            <p:nvPr/>
          </p:nvSpPr>
          <p:spPr>
            <a:xfrm>
              <a:off x="3635496" y="5583233"/>
              <a:ext cx="3221108" cy="451905"/>
            </a:xfrm>
            <a:prstGeom prst="rect">
              <a:avLst/>
            </a:prstGeom>
            <a:noFill/>
            <a:ln w="9525">
              <a:noFill/>
            </a:ln>
          </p:spPr>
          <p:txBody>
            <a:bodyPr wrap="square" anchor="t">
              <a:spAutoFit/>
            </a:bodyPr>
            <a:p>
              <a:r>
                <a:rPr lang="zh-CN" altLang="en-US" sz="2000" b="1">
                  <a:latin typeface="Verdana" panose="020B0604030504040204" pitchFamily="34" charset="0"/>
                  <a:ea typeface="宋体" panose="02010600030101010101" pitchFamily="2" charset="-122"/>
                </a:rPr>
                <a:t>相对市场占有率</a:t>
              </a:r>
              <a:endParaRPr lang="zh-CN" altLang="en-US" sz="2000" b="1">
                <a:latin typeface="Verdana" panose="020B0604030504040204" pitchFamily="34" charset="0"/>
                <a:ea typeface="宋体" panose="02010600030101010101" pitchFamily="2" charset="-122"/>
              </a:endParaRPr>
            </a:p>
          </p:txBody>
        </p:sp>
        <p:cxnSp>
          <p:nvCxnSpPr>
            <p:cNvPr id="2206" name="Line 16"/>
            <p:cNvCxnSpPr/>
            <p:nvPr/>
          </p:nvCxnSpPr>
          <p:spPr>
            <a:xfrm>
              <a:off x="2032000" y="5363210"/>
              <a:ext cx="5397500" cy="10160"/>
            </a:xfrm>
            <a:prstGeom prst="line">
              <a:avLst/>
            </a:prstGeom>
            <a:ln w="9525" cap="flat" cmpd="sng">
              <a:solidFill>
                <a:srgbClr val="000000"/>
              </a:solidFill>
              <a:prstDash val="solid"/>
              <a:headEnd type="none" w="med" len="med"/>
              <a:tailEnd type="triangle" w="med" len="med"/>
            </a:ln>
          </p:spPr>
        </p:cxnSp>
        <p:cxnSp>
          <p:nvCxnSpPr>
            <p:cNvPr id="2207" name="Line 17"/>
            <p:cNvCxnSpPr/>
            <p:nvPr/>
          </p:nvCxnSpPr>
          <p:spPr>
            <a:xfrm flipV="1">
              <a:off x="1331913" y="1846263"/>
              <a:ext cx="0" cy="2808287"/>
            </a:xfrm>
            <a:prstGeom prst="line">
              <a:avLst/>
            </a:prstGeom>
            <a:ln w="9525" cap="flat" cmpd="sng">
              <a:solidFill>
                <a:srgbClr val="000000"/>
              </a:solidFill>
              <a:prstDash val="solid"/>
              <a:headEnd type="none" w="med" len="med"/>
              <a:tailEnd type="triangle" w="med" len="med"/>
            </a:ln>
          </p:spPr>
        </p:cxnSp>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69925" y="138620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Step1</a:t>
            </a:r>
            <a:r>
              <a:rPr lang="zh-CN" altLang="zh-CN" sz="1600" dirty="0">
                <a:ea typeface="宋体" panose="02010600030101010101" pitchFamily="2" charset="-122"/>
                <a:sym typeface="+mn-ea"/>
              </a:rPr>
              <a:t>，可视化布局：</a:t>
            </a:r>
            <a:endParaRPr lang="zh-CN" alt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插入文本框，显示</a:t>
            </a:r>
            <a:r>
              <a:rPr lang="en-US" altLang="zh-CN" sz="1600" dirty="0">
                <a:ea typeface="宋体" panose="02010600030101010101" pitchFamily="2" charset="-122"/>
                <a:sym typeface="+mn-ea"/>
              </a:rPr>
              <a:t>BI</a:t>
            </a:r>
            <a:r>
              <a:rPr lang="zh-CN" altLang="en-US" sz="1600" dirty="0">
                <a:ea typeface="宋体" panose="02010600030101010101" pitchFamily="2" charset="-122"/>
                <a:sym typeface="+mn-ea"/>
              </a:rPr>
              <a:t>报表的标题</a:t>
            </a:r>
            <a:endParaRPr lang="zh-CN" altLang="en-US"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插入切片器，用于筛选</a:t>
            </a:r>
            <a:endParaRPr lang="zh-CN"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时间切片器、关联产品切片器</a:t>
            </a:r>
            <a:endParaRPr lang="zh-CN" altLang="en-US"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插入表，用于显示具体的数据</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比如 产品</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，产品</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客户数，产品</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的销售额，同时购买</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和</a:t>
            </a:r>
            <a:r>
              <a:rPr lang="en-US" altLang="zh-CN" sz="1600" dirty="0">
                <a:ea typeface="宋体" panose="02010600030101010101" pitchFamily="2" charset="-122"/>
                <a:sym typeface="+mn-ea"/>
              </a:rPr>
              <a:t>B</a:t>
            </a:r>
            <a:r>
              <a:rPr lang="zh-CN" altLang="en-US" sz="1600" dirty="0">
                <a:ea typeface="宋体" panose="02010600030101010101" pitchFamily="2" charset="-122"/>
                <a:sym typeface="+mn-ea"/>
              </a:rPr>
              <a:t>的客户数，关联客户比</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插入散点图，用于显示四象限（关联客户比，</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客户购买</a:t>
            </a:r>
            <a:r>
              <a:rPr lang="en-US" altLang="zh-CN" sz="1600" dirty="0">
                <a:ea typeface="宋体" panose="02010600030101010101" pitchFamily="2" charset="-122"/>
                <a:sym typeface="+mn-ea"/>
              </a:rPr>
              <a:t>B</a:t>
            </a:r>
            <a:r>
              <a:rPr lang="zh-CN" altLang="en-US" sz="1600" dirty="0">
                <a:ea typeface="宋体" panose="02010600030101010101" pitchFamily="2" charset="-122"/>
                <a:sym typeface="+mn-ea"/>
              </a:rPr>
              <a:t>的金额）</a:t>
            </a:r>
            <a:endParaRPr lang="en-US" altLang="zh-CN" sz="1600" dirty="0">
              <a:ea typeface="宋体" panose="02010600030101010101" pitchFamily="2" charset="-122"/>
              <a:sym typeface="+mn-e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69925" y="138620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Step2</a:t>
            </a:r>
            <a:r>
              <a:rPr lang="zh-CN" altLang="zh-CN" sz="1600" dirty="0">
                <a:ea typeface="宋体" panose="02010600030101010101" pitchFamily="2" charset="-122"/>
                <a:sym typeface="+mn-ea"/>
              </a:rPr>
              <a:t>，新建度量值：</a:t>
            </a:r>
            <a:endParaRPr lang="zh-CN" alt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如果你</a:t>
            </a:r>
            <a:r>
              <a:rPr sz="1600" dirty="0">
                <a:ea typeface="宋体" panose="02010600030101010101" pitchFamily="2" charset="-122"/>
                <a:sym typeface="+mn-ea"/>
              </a:rPr>
              <a:t>不想对每行都计算，而是想获取行的汇总值时</a:t>
            </a:r>
            <a:r>
              <a:rPr lang="zh-CN" sz="1600" dirty="0">
                <a:ea typeface="宋体" panose="02010600030101010101" pitchFamily="2" charset="-122"/>
                <a:sym typeface="+mn-ea"/>
              </a:rPr>
              <a:t>，可以使用</a:t>
            </a:r>
            <a:r>
              <a:rPr lang="en-US" altLang="zh-CN" sz="1600" dirty="0">
                <a:ea typeface="宋体" panose="02010600030101010101" pitchFamily="2" charset="-122"/>
                <a:sym typeface="+mn-ea"/>
              </a:rPr>
              <a:t>“</a:t>
            </a:r>
            <a:r>
              <a:rPr sz="1600" dirty="0">
                <a:ea typeface="宋体" panose="02010600030101010101" pitchFamily="2" charset="-122"/>
                <a:sym typeface="+mn-ea"/>
              </a:rPr>
              <a:t>度量值</a:t>
            </a:r>
            <a:r>
              <a:rPr lang="en-US" sz="1600" dirty="0">
                <a:ea typeface="宋体" panose="02010600030101010101" pitchFamily="2" charset="-122"/>
                <a:sym typeface="+mn-ea"/>
              </a:rPr>
              <a:t>”</a:t>
            </a:r>
            <a:endParaRPr lang="en-US"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与</a:t>
            </a:r>
            <a:r>
              <a:rPr sz="1600" dirty="0">
                <a:ea typeface="宋体" panose="02010600030101010101" pitchFamily="2" charset="-122"/>
                <a:sym typeface="+mn-ea"/>
              </a:rPr>
              <a:t>计算列</a:t>
            </a:r>
            <a:r>
              <a:rPr lang="zh-CN" sz="1600" dirty="0">
                <a:ea typeface="宋体" panose="02010600030101010101" pitchFamily="2" charset="-122"/>
                <a:sym typeface="+mn-ea"/>
              </a:rPr>
              <a:t>的区别：</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计算列</a:t>
            </a:r>
            <a:r>
              <a:rPr sz="1600" dirty="0">
                <a:ea typeface="宋体" panose="02010600030101010101" pitchFamily="2" charset="-122"/>
                <a:sym typeface="+mn-ea"/>
              </a:rPr>
              <a:t>是在数据模型刷新的时候，使用表格当前行的数据作为上下文</a:t>
            </a:r>
            <a:r>
              <a:rPr lang="zh-CN" sz="1600" dirty="0">
                <a:ea typeface="宋体" panose="02010600030101010101" pitchFamily="2" charset="-122"/>
                <a:sym typeface="+mn-ea"/>
              </a:rPr>
              <a:t>，</a:t>
            </a:r>
            <a:r>
              <a:rPr sz="1600" dirty="0">
                <a:ea typeface="宋体" panose="02010600030101010101" pitchFamily="2" charset="-122"/>
                <a:sym typeface="+mn-ea"/>
              </a:rPr>
              <a:t>不会随着用户对透视表的操作而改变</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度量值，是对聚合数据进行操作，使用透视表中的上下文</a:t>
            </a:r>
            <a:endParaRPr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比如</a:t>
            </a:r>
            <a:r>
              <a:rPr sz="1600" dirty="0">
                <a:ea typeface="宋体" panose="02010600030101010101" pitchFamily="2" charset="-122"/>
                <a:sym typeface="+mn-ea"/>
              </a:rPr>
              <a:t>，在透视表中，使用表格的行列进行筛选，数据源表格数据通过这些筛选条件进行聚合和计算</a:t>
            </a:r>
            <a:r>
              <a:rPr lang="zh-CN" sz="1600" dirty="0">
                <a:ea typeface="宋体" panose="02010600030101010101" pitchFamily="2" charset="-122"/>
                <a:sym typeface="+mn-ea"/>
              </a:rPr>
              <a:t>（也就是</a:t>
            </a:r>
            <a:r>
              <a:rPr sz="1600" dirty="0">
                <a:ea typeface="宋体" panose="02010600030101010101" pitchFamily="2" charset="-122"/>
                <a:sym typeface="+mn-ea"/>
              </a:rPr>
              <a:t>度量值使用用户操作的上下文进行的筛选聚合</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a:t>
            </a:r>
            <a:r>
              <a:rPr sz="1600" dirty="0">
                <a:ea typeface="宋体" panose="02010600030101010101" pitchFamily="2" charset="-122"/>
                <a:sym typeface="+mn-ea"/>
              </a:rPr>
              <a:t>数据透视表是一种可以快速汇总大量数据的交互式方法</a:t>
            </a:r>
            <a:r>
              <a:rPr lang="zh-CN"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218045" y="1513840"/>
            <a:ext cx="1762125" cy="4724400"/>
          </a:xfrm>
          <a:prstGeom prst="rect">
            <a:avLst/>
          </a:prstGeom>
        </p:spPr>
      </p:pic>
      <p:sp>
        <p:nvSpPr>
          <p:cNvPr id="3" name="Content Placeholder 2"/>
          <p:cNvSpPr txBox="1">
            <a:spLocks noGrp="1"/>
          </p:cNvSpPr>
          <p:nvPr/>
        </p:nvSpPr>
        <p:spPr>
          <a:xfrm>
            <a:off x="9171940" y="3488690"/>
            <a:ext cx="2804795" cy="65659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600" dirty="0">
                <a:ea typeface="宋体" panose="02010600030101010101" pitchFamily="2" charset="-122"/>
                <a:sym typeface="+mn-ea"/>
              </a:rPr>
              <a:t>度量值带有</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计算器</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标志</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可以添加到可视化效果中，和其他字段一样</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创建度量值，会使用</a:t>
            </a:r>
            <a:r>
              <a:rPr lang="en-US" altLang="zh-CN" sz="1600" dirty="0">
                <a:ea typeface="宋体" panose="02010600030101010101" pitchFamily="2" charset="-122"/>
                <a:sym typeface="+mn-ea"/>
              </a:rPr>
              <a:t>DAX</a:t>
            </a:r>
            <a:r>
              <a:rPr lang="zh-CN" altLang="en-US" sz="1600" dirty="0">
                <a:ea typeface="宋体" panose="02010600030101010101" pitchFamily="2" charset="-122"/>
                <a:sym typeface="+mn-ea"/>
              </a:rPr>
              <a:t>（数据分析表达式）</a:t>
            </a:r>
            <a:r>
              <a:rPr lang="zh-CN" altLang="en-US" sz="1600" dirty="0">
                <a:ea typeface="宋体" panose="02010600030101010101" pitchFamily="2" charset="-122"/>
                <a:sym typeface="+mn-ea"/>
              </a:rPr>
              <a:t>公式语言</a:t>
            </a:r>
            <a:endParaRPr lang="zh-CN"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69925" y="1130300"/>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数据分析表达式 (DAX) </a:t>
            </a:r>
            <a:r>
              <a:rPr lang="zh-CN" sz="1600" dirty="0">
                <a:ea typeface="宋体" panose="02010600030101010101" pitchFamily="2" charset="-122"/>
                <a:sym typeface="+mn-ea"/>
              </a:rPr>
              <a:t>：</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逻辑判断函数</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AND(&lt;logical1&gt;,&lt;logical2&gt;)  </a:t>
            </a:r>
            <a:endParaRPr lang="zh-CN" sz="1600" dirty="0">
              <a:ea typeface="宋体" panose="02010600030101010101" pitchFamily="2" charset="-122"/>
              <a:sym typeface="+mn-ea"/>
            </a:endParaRPr>
          </a:p>
          <a:p>
            <a:pPr marL="0" indent="0">
              <a:lnSpc>
                <a:spcPct val="150000"/>
              </a:lnSpc>
              <a:buNone/>
            </a:pPr>
            <a:r>
              <a:rPr lang="en-US" altLang="zh-CN" sz="1600" dirty="0">
                <a:solidFill>
                  <a:srgbClr val="FF0000"/>
                </a:solidFill>
                <a:ea typeface="宋体" panose="02010600030101010101" pitchFamily="2" charset="-122"/>
                <a:sym typeface="+mn-ea"/>
              </a:rPr>
              <a:t>Thinking</a:t>
            </a:r>
            <a:r>
              <a:rPr lang="zh-CN" altLang="zh-CN" sz="1600" dirty="0">
                <a:solidFill>
                  <a:srgbClr val="FF0000"/>
                </a:solidFill>
                <a:ea typeface="宋体" panose="02010600030101010101" pitchFamily="2" charset="-122"/>
                <a:sym typeface="+mn-ea"/>
              </a:rPr>
              <a:t>：</a:t>
            </a:r>
            <a:r>
              <a:rPr lang="en-US" altLang="zh-CN" sz="1600" dirty="0">
                <a:solidFill>
                  <a:srgbClr val="FF0000"/>
                </a:solidFill>
                <a:ea typeface="宋体" panose="02010600030101010101" pitchFamily="2" charset="-122"/>
                <a:sym typeface="+mn-ea"/>
              </a:rPr>
              <a:t>A </a:t>
            </a:r>
            <a:r>
              <a:rPr lang="zh-CN" sz="1600" dirty="0">
                <a:solidFill>
                  <a:srgbClr val="FF0000"/>
                </a:solidFill>
                <a:ea typeface="宋体" panose="02010600030101010101" pitchFamily="2" charset="-122"/>
                <a:sym typeface="+mn-ea"/>
              </a:rPr>
              <a:t>=IF(AND(10 &gt; 9, -10 &lt; -1), "</a:t>
            </a:r>
            <a:r>
              <a:rPr lang="en-US" altLang="zh-CN" sz="1600" dirty="0">
                <a:solidFill>
                  <a:srgbClr val="FF0000"/>
                </a:solidFill>
                <a:ea typeface="宋体" panose="02010600030101010101" pitchFamily="2" charset="-122"/>
                <a:sym typeface="+mn-ea"/>
              </a:rPr>
              <a:t>Both t</a:t>
            </a:r>
            <a:r>
              <a:rPr lang="zh-CN" sz="1600" dirty="0">
                <a:solidFill>
                  <a:srgbClr val="FF0000"/>
                </a:solidFill>
                <a:ea typeface="宋体" panose="02010600030101010101" pitchFamily="2" charset="-122"/>
                <a:sym typeface="+mn-ea"/>
              </a:rPr>
              <a:t>rue", "One or more false"</a:t>
            </a:r>
            <a:r>
              <a:rPr lang="en-US" altLang="zh-CN" sz="1600" dirty="0">
                <a:solidFill>
                  <a:srgbClr val="FF0000"/>
                </a:solidFill>
                <a:ea typeface="宋体" panose="02010600030101010101" pitchFamily="2" charset="-122"/>
                <a:sym typeface="+mn-ea"/>
              </a:rPr>
              <a:t>) </a:t>
            </a:r>
            <a:r>
              <a:rPr lang="zh-CN" altLang="en-US" sz="1600" dirty="0">
                <a:solidFill>
                  <a:srgbClr val="FF0000"/>
                </a:solidFill>
                <a:ea typeface="宋体" panose="02010600030101010101" pitchFamily="2" charset="-122"/>
                <a:sym typeface="+mn-ea"/>
              </a:rPr>
              <a:t>应该为多少？</a:t>
            </a:r>
            <a:endParaRPr lang="zh-CN" sz="1600" dirty="0">
              <a:solidFill>
                <a:srgbClr val="FF0000"/>
              </a:solidFill>
              <a:ea typeface="宋体" panose="02010600030101010101" pitchFamily="2" charset="-122"/>
              <a:sym typeface="+mn-ea"/>
            </a:endParaRPr>
          </a:p>
          <a:p>
            <a:pPr marL="0" indent="0">
              <a:lnSpc>
                <a:spcPct val="150000"/>
              </a:lnSpc>
              <a:buNone/>
            </a:pP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IF(logical_test,&lt;value_if_true&gt;, value_if_false)</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SWITCH(&lt;expression&gt;,条件1,值1,条件2,值2)</a:t>
            </a:r>
            <a:endParaRPr lang="zh-CN" sz="1600" dirty="0">
              <a:ea typeface="宋体" panose="02010600030101010101" pitchFamily="2" charset="-122"/>
              <a:sym typeface="+mn-ea"/>
            </a:endParaRPr>
          </a:p>
          <a:p>
            <a:pPr>
              <a:lnSpc>
                <a:spcPct val="150000"/>
              </a:lnSpc>
            </a:pPr>
            <a:endParaRPr 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6417310" y="2040890"/>
          <a:ext cx="4928235" cy="2952115"/>
        </p:xfrm>
        <a:graphic>
          <a:graphicData uri="http://schemas.openxmlformats.org/drawingml/2006/table">
            <a:tbl>
              <a:tblPr firstRow="1" bandRow="1">
                <a:tableStyleId>{5C22544A-7EE6-4342-B048-85BDC9FD1C3A}</a:tableStyleId>
              </a:tblPr>
              <a:tblGrid>
                <a:gridCol w="2003425"/>
                <a:gridCol w="2924810"/>
              </a:tblGrid>
              <a:tr h="302260">
                <a:tc>
                  <a:txBody>
                    <a:bodyPr/>
                    <a:p>
                      <a:pPr indent="0">
                        <a:buNone/>
                      </a:pPr>
                      <a:r>
                        <a:rPr lang="zh-CN" sz="1600" b="0">
                          <a:solidFill>
                            <a:srgbClr val="000000"/>
                          </a:solidFill>
                          <a:latin typeface="Arial" panose="020B0604020202020204" pitchFamily="34" charset="0"/>
                          <a:ea typeface="宋体" panose="02010600030101010101" pitchFamily="2" charset="-122"/>
                        </a:rPr>
                        <a:t>函数</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600" b="0">
                          <a:solidFill>
                            <a:srgbClr val="000000"/>
                          </a:solidFill>
                          <a:latin typeface="Arial" panose="020B0604020202020204" pitchFamily="34" charset="0"/>
                          <a:ea typeface="宋体" panose="02010600030101010101" pitchFamily="2" charset="-122"/>
                        </a:rPr>
                        <a:t>说明</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indent="0">
                        <a:buNone/>
                      </a:pPr>
                      <a:r>
                        <a:rPr lang="en-US" sz="1600" b="0">
                          <a:solidFill>
                            <a:srgbClr val="000000"/>
                          </a:solidFill>
                          <a:latin typeface="宋体" panose="02010600030101010101" pitchFamily="2" charset="-122"/>
                        </a:rPr>
                        <a:t>SUM()</a:t>
                      </a:r>
                      <a:endParaRPr lang="en-US" altLang="en-US" sz="16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600" b="0">
                          <a:solidFill>
                            <a:srgbClr val="000000"/>
                          </a:solidFill>
                          <a:latin typeface="Arial" panose="020B0604020202020204" pitchFamily="34" charset="0"/>
                          <a:ea typeface="宋体" panose="02010600030101010101" pitchFamily="2" charset="-122"/>
                        </a:rPr>
                        <a:t>求和</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indent="0">
                        <a:buNone/>
                      </a:pPr>
                      <a:r>
                        <a:rPr lang="en-US" sz="1600" b="0">
                          <a:solidFill>
                            <a:srgbClr val="000000"/>
                          </a:solidFill>
                          <a:latin typeface="宋体" panose="02010600030101010101" pitchFamily="2" charset="-122"/>
                        </a:rPr>
                        <a:t>MAX()</a:t>
                      </a:r>
                      <a:endParaRPr lang="en-US" altLang="en-US" sz="16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600" b="0">
                          <a:solidFill>
                            <a:srgbClr val="000000"/>
                          </a:solidFill>
                          <a:latin typeface="Arial" panose="020B0604020202020204" pitchFamily="34" charset="0"/>
                          <a:ea typeface="宋体" panose="02010600030101010101" pitchFamily="2" charset="-122"/>
                        </a:rPr>
                        <a:t>最大值</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indent="0">
                        <a:buNone/>
                      </a:pPr>
                      <a:r>
                        <a:rPr lang="en-US" sz="1600" b="0">
                          <a:solidFill>
                            <a:srgbClr val="000000"/>
                          </a:solidFill>
                          <a:latin typeface="宋体" panose="02010600030101010101" pitchFamily="2" charset="-122"/>
                        </a:rPr>
                        <a:t>MIN()</a:t>
                      </a:r>
                      <a:endParaRPr lang="en-US" altLang="en-US" sz="16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600" b="0">
                          <a:solidFill>
                            <a:srgbClr val="000000"/>
                          </a:solidFill>
                          <a:latin typeface="Arial" panose="020B0604020202020204" pitchFamily="34" charset="0"/>
                          <a:ea typeface="宋体" panose="02010600030101010101" pitchFamily="2" charset="-122"/>
                        </a:rPr>
                        <a:t>最小值</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17830">
                <a:tc>
                  <a:txBody>
                    <a:bodyPr/>
                    <a:p>
                      <a:pPr indent="0">
                        <a:buNone/>
                      </a:pPr>
                      <a:r>
                        <a:rPr lang="en-US" sz="1600" b="0">
                          <a:solidFill>
                            <a:srgbClr val="000000"/>
                          </a:solidFill>
                          <a:latin typeface="宋体" panose="02010600030101010101" pitchFamily="2" charset="-122"/>
                        </a:rPr>
                        <a:t>DISTINCTCOUNT()</a:t>
                      </a:r>
                      <a:endParaRPr lang="en-US" altLang="en-US" sz="16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600" b="0">
                          <a:solidFill>
                            <a:srgbClr val="000000"/>
                          </a:solidFill>
                          <a:latin typeface="Arial" panose="020B0604020202020204" pitchFamily="34" charset="0"/>
                          <a:ea typeface="宋体" panose="02010600030101010101" pitchFamily="2" charset="-122"/>
                        </a:rPr>
                        <a:t>去重后列所包含的元素个数</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indent="0">
                        <a:buNone/>
                      </a:pPr>
                      <a:r>
                        <a:rPr lang="en-US" sz="1600" b="0">
                          <a:solidFill>
                            <a:srgbClr val="000000"/>
                          </a:solidFill>
                          <a:latin typeface="宋体" panose="02010600030101010101" pitchFamily="2" charset="-122"/>
                        </a:rPr>
                        <a:t>COUNTROWS()</a:t>
                      </a:r>
                      <a:endParaRPr lang="en-US" altLang="en-US" sz="16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600" b="0">
                          <a:solidFill>
                            <a:srgbClr val="000000"/>
                          </a:solidFill>
                          <a:latin typeface="Arial" panose="020B0604020202020204" pitchFamily="34" charset="0"/>
                          <a:ea typeface="宋体" panose="02010600030101010101" pitchFamily="2" charset="-122"/>
                        </a:rPr>
                        <a:t>表的行数</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18465">
                <a:tc>
                  <a:txBody>
                    <a:bodyPr/>
                    <a:p>
                      <a:pPr indent="0">
                        <a:buNone/>
                      </a:pPr>
                      <a:r>
                        <a:rPr lang="en-US" sz="1600" b="0">
                          <a:solidFill>
                            <a:srgbClr val="000000"/>
                          </a:solidFill>
                          <a:latin typeface="宋体" panose="02010600030101010101" pitchFamily="2" charset="-122"/>
                        </a:rPr>
                        <a:t>COUNT()</a:t>
                      </a:r>
                      <a:endParaRPr lang="en-US" altLang="en-US" sz="16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600" b="0">
                          <a:solidFill>
                            <a:srgbClr val="000000"/>
                          </a:solidFill>
                          <a:latin typeface="Arial" panose="020B0604020202020204" pitchFamily="34" charset="0"/>
                          <a:ea typeface="宋体" panose="02010600030101010101" pitchFamily="2" charset="-122"/>
                        </a:rPr>
                        <a:t>列中包含数字的单元的数目</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indent="0">
                        <a:buNone/>
                      </a:pPr>
                      <a:r>
                        <a:rPr lang="en-US" sz="1600" b="0">
                          <a:solidFill>
                            <a:srgbClr val="000000"/>
                          </a:solidFill>
                          <a:latin typeface="宋体" panose="02010600030101010101" pitchFamily="2" charset="-122"/>
                        </a:rPr>
                        <a:t>COUNTA()</a:t>
                      </a:r>
                      <a:endParaRPr lang="en-US" altLang="en-US" sz="16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600" b="0">
                          <a:solidFill>
                            <a:srgbClr val="000000"/>
                          </a:solidFill>
                          <a:latin typeface="Arial" panose="020B0604020202020204" pitchFamily="34" charset="0"/>
                          <a:ea typeface="宋体" panose="02010600030101010101" pitchFamily="2" charset="-122"/>
                        </a:rPr>
                        <a:t>列中不为空的单元的数目</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02260">
                <a:tc>
                  <a:txBody>
                    <a:bodyPr/>
                    <a:p>
                      <a:pPr indent="0">
                        <a:buNone/>
                      </a:pPr>
                      <a:r>
                        <a:rPr lang="en-US" sz="1600" b="0">
                          <a:solidFill>
                            <a:srgbClr val="000000"/>
                          </a:solidFill>
                          <a:latin typeface="宋体" panose="02010600030101010101" pitchFamily="2" charset="-122"/>
                        </a:rPr>
                        <a:t>COUNTBLANK()</a:t>
                      </a:r>
                      <a:endParaRPr lang="en-US" altLang="en-US" sz="1600" b="0">
                        <a:solidFill>
                          <a:srgbClr val="000000"/>
                        </a:solidFill>
                        <a:latin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buNone/>
                      </a:pPr>
                      <a:r>
                        <a:rPr lang="zh-CN" sz="1600" b="0">
                          <a:solidFill>
                            <a:srgbClr val="000000"/>
                          </a:solidFill>
                          <a:latin typeface="Arial" panose="020B0604020202020204" pitchFamily="34" charset="0"/>
                          <a:ea typeface="宋体" panose="02010600030101010101" pitchFamily="2" charset="-122"/>
                        </a:rPr>
                        <a:t>列中空白单元的数目</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
        <p:nvSpPr>
          <p:cNvPr id="5" name="Content Placeholder 2"/>
          <p:cNvSpPr txBox="1">
            <a:spLocks noGrp="1"/>
          </p:cNvSpPr>
          <p:nvPr/>
        </p:nvSpPr>
        <p:spPr>
          <a:xfrm>
            <a:off x="6297930" y="1232535"/>
            <a:ext cx="5478145" cy="7448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统计聚合函数：</a:t>
            </a:r>
            <a:endParaRPr 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69925" y="1130300"/>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sym typeface="+mn-ea"/>
              </a:rPr>
              <a:t>CALCULATE(&lt;expression&gt;,&lt;filter1&gt;,&lt;filter2&gt;...)</a:t>
            </a:r>
            <a:endParaRPr lang="en-US"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作用：</a:t>
            </a:r>
            <a:r>
              <a:rPr lang="en-US" altLang="zh-CN" sz="1600" dirty="0">
                <a:ea typeface="宋体" panose="02010600030101010101" pitchFamily="2" charset="-122"/>
                <a:sym typeface="+mn-ea"/>
              </a:rPr>
              <a:t>在指定筛选器filter所修改的上下文中对表达式求值</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返回值：</a:t>
            </a:r>
            <a:r>
              <a:rPr lang="en-US" altLang="zh-CN" sz="1600" dirty="0">
                <a:ea typeface="宋体" panose="02010600030101010101" pitchFamily="2" charset="-122"/>
                <a:sym typeface="+mn-ea"/>
              </a:rPr>
              <a:t>作为表达式结果的值</a:t>
            </a:r>
            <a:endParaRPr lang="en-US" altLang="zh-CN" sz="1600" dirty="0">
              <a:ea typeface="宋体" panose="02010600030101010101" pitchFamily="2" charset="-122"/>
              <a:sym typeface="+mn-ea"/>
            </a:endParaRPr>
          </a:p>
          <a:p>
            <a:pPr marL="0" indent="0">
              <a:lnSpc>
                <a:spcPct val="150000"/>
              </a:lnSpc>
              <a:buNone/>
            </a:pPr>
            <a:r>
              <a:rPr lang="en-US" altLang="zh-CN" sz="1600" dirty="0">
                <a:solidFill>
                  <a:srgbClr val="FF0000"/>
                </a:solidFill>
                <a:ea typeface="宋体" panose="02010600030101010101" pitchFamily="2" charset="-122"/>
                <a:sym typeface="+mn-ea"/>
              </a:rPr>
              <a:t>To Do</a:t>
            </a:r>
            <a:r>
              <a:rPr lang="zh-CN" altLang="zh-CN" sz="1600" dirty="0">
                <a:solidFill>
                  <a:srgbClr val="FF0000"/>
                </a:solidFill>
                <a:ea typeface="宋体" panose="02010600030101010101" pitchFamily="2" charset="-122"/>
                <a:sym typeface="+mn-ea"/>
              </a:rPr>
              <a:t>：在表中插入 产品数量，产品数量</a:t>
            </a:r>
            <a:r>
              <a:rPr lang="en-US" altLang="zh-CN" sz="1600" dirty="0">
                <a:solidFill>
                  <a:srgbClr val="FF0000"/>
                </a:solidFill>
                <a:ea typeface="宋体" panose="02010600030101010101" pitchFamily="2" charset="-122"/>
                <a:sym typeface="+mn-ea"/>
              </a:rPr>
              <a:t>1</a:t>
            </a:r>
            <a:r>
              <a:rPr lang="zh-CN" altLang="en-US" sz="1600" dirty="0">
                <a:solidFill>
                  <a:srgbClr val="FF0000"/>
                </a:solidFill>
                <a:ea typeface="宋体" panose="02010600030101010101" pitchFamily="2" charset="-122"/>
                <a:sym typeface="+mn-ea"/>
              </a:rPr>
              <a:t>，产品数量</a:t>
            </a:r>
            <a:r>
              <a:rPr lang="en-US" altLang="zh-CN" sz="1600" dirty="0">
                <a:solidFill>
                  <a:srgbClr val="FF0000"/>
                </a:solidFill>
                <a:ea typeface="宋体" panose="02010600030101010101" pitchFamily="2" charset="-122"/>
                <a:sym typeface="+mn-ea"/>
              </a:rPr>
              <a:t>2</a:t>
            </a:r>
            <a:r>
              <a:rPr lang="zh-CN" altLang="en-US" sz="1600" dirty="0">
                <a:solidFill>
                  <a:srgbClr val="FF0000"/>
                </a:solidFill>
                <a:ea typeface="宋体" panose="02010600030101010101" pitchFamily="2" charset="-122"/>
                <a:sym typeface="+mn-ea"/>
              </a:rPr>
              <a:t>，产品数量</a:t>
            </a:r>
            <a:r>
              <a:rPr lang="en-US" altLang="zh-CN" sz="1600" dirty="0">
                <a:solidFill>
                  <a:srgbClr val="FF0000"/>
                </a:solidFill>
                <a:ea typeface="宋体" panose="02010600030101010101" pitchFamily="2" charset="-122"/>
                <a:sym typeface="+mn-ea"/>
              </a:rPr>
              <a:t>3</a:t>
            </a:r>
            <a:endParaRPr lang="en-US" altLang="zh-CN" sz="1600" dirty="0">
              <a:solidFill>
                <a:srgbClr val="FF0000"/>
              </a:solidFill>
              <a:ea typeface="宋体" panose="02010600030101010101" pitchFamily="2" charset="-122"/>
              <a:sym typeface="+mn-ea"/>
            </a:endParaRPr>
          </a:p>
          <a:p>
            <a:pPr marL="0" indent="0">
              <a:lnSpc>
                <a:spcPct val="150000"/>
              </a:lnSpc>
              <a:buNone/>
            </a:pPr>
            <a:endParaRPr lang="en-US" altLang="zh-CN" sz="1600" dirty="0">
              <a:solidFill>
                <a:srgbClr val="FF0000"/>
              </a:solidFill>
              <a:ea typeface="宋体" panose="02010600030101010101" pitchFamily="2" charset="-122"/>
              <a:sym typeface="+mn-ea"/>
            </a:endParaRPr>
          </a:p>
        </p:txBody>
      </p:sp>
      <p:sp>
        <p:nvSpPr>
          <p:cNvPr id="5" name="Content Placeholder 2"/>
          <p:cNvSpPr txBox="1">
            <a:spLocks noGrp="1"/>
          </p:cNvSpPr>
          <p:nvPr/>
        </p:nvSpPr>
        <p:spPr>
          <a:xfrm>
            <a:off x="6147435" y="1232535"/>
            <a:ext cx="5628640"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产品数量 = COUNTROWS('产品表')</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产品数量1 = CALCULATE([产品数量])</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产品数量2 = CALCULATE([产品数量],'产品表'[品牌]="大众")</a:t>
            </a:r>
            <a:endParaRPr lang="zh-CN"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产品数量3 = CALCULATE([产品数量],ALL('产品</a:t>
            </a:r>
            <a:r>
              <a:rPr lang="zh-CN" sz="1600" dirty="0">
                <a:ea typeface="宋体" panose="02010600030101010101" pitchFamily="2" charset="-122"/>
                <a:sym typeface="+mn-ea"/>
              </a:rPr>
              <a:t>表</a:t>
            </a:r>
            <a:r>
              <a:rPr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p:txBody>
      </p:sp>
      <p:graphicFrame>
        <p:nvGraphicFramePr>
          <p:cNvPr id="3" name="表格 2"/>
          <p:cNvGraphicFramePr/>
          <p:nvPr>
            <p:custDataLst>
              <p:tags r:id="rId1"/>
            </p:custDataLst>
          </p:nvPr>
        </p:nvGraphicFramePr>
        <p:xfrm>
          <a:off x="669925" y="3620135"/>
          <a:ext cx="3429000" cy="1841500"/>
        </p:xfrm>
        <a:graphic>
          <a:graphicData uri="http://schemas.openxmlformats.org/drawingml/2006/table">
            <a:tbl>
              <a:tblPr firstRow="1" bandRow="1">
                <a:tableStyleId>{5C22544A-7EE6-4342-B048-85BDC9FD1C3A}</a:tableStyleId>
              </a:tblPr>
              <a:tblGrid>
                <a:gridCol w="685800"/>
                <a:gridCol w="685800"/>
                <a:gridCol w="685800"/>
                <a:gridCol w="685800"/>
                <a:gridCol w="685800"/>
              </a:tblGrid>
              <a:tr h="177800">
                <a:tc>
                  <a:txBody>
                    <a:bodyPr/>
                    <a:p>
                      <a:pPr indent="0">
                        <a:buNone/>
                      </a:pPr>
                      <a:r>
                        <a:rPr lang="zh-CN" sz="1200" b="0">
                          <a:solidFill>
                            <a:srgbClr val="000000"/>
                          </a:solidFill>
                          <a:latin typeface="Arial" panose="020B0604020202020204" pitchFamily="34" charset="0"/>
                          <a:ea typeface="宋体" panose="02010600030101010101" pitchFamily="2" charset="-122"/>
                        </a:rPr>
                        <a:t>产品编号</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产品名称</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品牌</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类别</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零售价格</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41300">
                <a:tc>
                  <a:txBody>
                    <a:bodyPr/>
                    <a:p>
                      <a:pPr indent="0">
                        <a:buNone/>
                      </a:pPr>
                      <a:r>
                        <a:rPr lang="en-US" sz="1200" b="0">
                          <a:solidFill>
                            <a:srgbClr val="000000"/>
                          </a:solidFill>
                          <a:latin typeface="宋体" panose="02010600030101010101" pitchFamily="2" charset="-122"/>
                        </a:rPr>
                        <a:t>1001</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途昂</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大众</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SUV</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359900</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buNone/>
                      </a:pPr>
                      <a:r>
                        <a:rPr lang="en-US" sz="1200" b="0">
                          <a:solidFill>
                            <a:srgbClr val="000000"/>
                          </a:solidFill>
                          <a:latin typeface="宋体" panose="02010600030101010101" pitchFamily="2" charset="-122"/>
                        </a:rPr>
                        <a:t>1002</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途观</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大众</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SUV</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220000</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buNone/>
                      </a:pPr>
                      <a:r>
                        <a:rPr lang="en-US" sz="1200" b="0">
                          <a:solidFill>
                            <a:srgbClr val="000000"/>
                          </a:solidFill>
                          <a:latin typeface="宋体" panose="02010600030101010101" pitchFamily="2" charset="-122"/>
                        </a:rPr>
                        <a:t>1003</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朗逸</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大众</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轿车</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115900</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buNone/>
                      </a:pPr>
                      <a:r>
                        <a:rPr lang="en-US" sz="1200" b="0">
                          <a:solidFill>
                            <a:srgbClr val="000000"/>
                          </a:solidFill>
                          <a:latin typeface="宋体" panose="02010600030101010101" pitchFamily="2" charset="-122"/>
                        </a:rPr>
                        <a:t>2001</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昂科威</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通用</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SUV</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189900</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buNone/>
                      </a:pPr>
                      <a:r>
                        <a:rPr lang="en-US" sz="1200" b="0">
                          <a:solidFill>
                            <a:srgbClr val="000000"/>
                          </a:solidFill>
                          <a:latin typeface="宋体" panose="02010600030101010101" pitchFamily="2" charset="-122"/>
                        </a:rPr>
                        <a:t>2002</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昂科拉</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通用</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SUV</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155900</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buNone/>
                      </a:pPr>
                      <a:r>
                        <a:rPr lang="en-US" sz="1200" b="0">
                          <a:solidFill>
                            <a:srgbClr val="000000"/>
                          </a:solidFill>
                          <a:latin typeface="宋体" panose="02010600030101010101" pitchFamily="2" charset="-122"/>
                        </a:rPr>
                        <a:t>2003</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英朗</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通用</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轿车</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152700</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buNone/>
                      </a:pPr>
                      <a:r>
                        <a:rPr lang="en-US" sz="1200" b="0">
                          <a:solidFill>
                            <a:srgbClr val="000000"/>
                          </a:solidFill>
                          <a:latin typeface="宋体" panose="02010600030101010101" pitchFamily="2" charset="-122"/>
                        </a:rPr>
                        <a:t>3001</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Q5</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奥迪</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SUV</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399600</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buNone/>
                      </a:pPr>
                      <a:r>
                        <a:rPr lang="en-US" sz="1200" b="0">
                          <a:solidFill>
                            <a:srgbClr val="000000"/>
                          </a:solidFill>
                          <a:latin typeface="宋体" panose="02010600030101010101" pitchFamily="2" charset="-122"/>
                        </a:rPr>
                        <a:t>3002</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Q7</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奥迪</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SUV</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699800</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buNone/>
                      </a:pPr>
                      <a:r>
                        <a:rPr lang="en-US" sz="1200" b="0">
                          <a:solidFill>
                            <a:srgbClr val="000000"/>
                          </a:solidFill>
                          <a:latin typeface="宋体" panose="02010600030101010101" pitchFamily="2" charset="-122"/>
                        </a:rPr>
                        <a:t>3003</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A6L</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奥迪</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轿车</a:t>
                      </a:r>
                      <a:endParaRPr lang="en-US" altLang="en-US" sz="12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宋体" panose="02010600030101010101" pitchFamily="2" charset="-122"/>
                        </a:rPr>
                        <a:t>348200</a:t>
                      </a: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50875" y="1168400"/>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1600" dirty="0">
                <a:ea typeface="宋体" panose="02010600030101010101" pitchFamily="2" charset="-122"/>
                <a:sym typeface="+mn-ea"/>
              </a:rPr>
              <a:t>CALCULATETABLE</a:t>
            </a:r>
            <a:r>
              <a:rPr lang="zh-CN" sz="1600" dirty="0">
                <a:ea typeface="宋体" panose="02010600030101010101" pitchFamily="2" charset="-122"/>
                <a:sym typeface="+mn-ea"/>
              </a:rPr>
              <a:t>，计算并返回表（不是标量值）</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AVERAGEX，在表中计算表达式的平均值</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关联客户占比 平均值 = AVERAGEX(ALL('产品表'[产品名称]),[关联客户占比])</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NATURALINNERJOIN，内部连接，返回两个表公共列的交集及其他列</a:t>
            </a:r>
            <a:endParaRPr 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a:lnSpc>
                <a:spcPct val="150000"/>
              </a:lnSpc>
            </a:pPr>
            <a:endParaRPr lang="en-US" altLang="zh-CN" sz="1600" dirty="0">
              <a:solidFill>
                <a:srgbClr val="FF0000"/>
              </a:solidFill>
              <a:ea typeface="宋体" panose="02010600030101010101" pitchFamily="2" charset="-122"/>
              <a:sym typeface="+mn-ea"/>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50875" y="1168400"/>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chemeClr val="tx1"/>
                </a:solidFill>
                <a:ea typeface="宋体" panose="02010600030101010101" pitchFamily="2" charset="-122"/>
                <a:sym typeface="+mn-ea"/>
              </a:rPr>
              <a:t>DAX 的列表函数:</a:t>
            </a:r>
            <a:endParaRPr lang="en-US" altLang="zh-CN" sz="1600" dirty="0">
              <a:solidFill>
                <a:schemeClr val="tx1"/>
              </a:solidFill>
              <a:ea typeface="宋体" panose="02010600030101010101" pitchFamily="2" charset="-122"/>
              <a:sym typeface="+mn-ea"/>
            </a:endParaRPr>
          </a:p>
          <a:p>
            <a:pPr>
              <a:lnSpc>
                <a:spcPct val="150000"/>
              </a:lnSpc>
            </a:pPr>
            <a:r>
              <a:rPr lang="en-US" altLang="zh-CN" sz="1600" dirty="0">
                <a:solidFill>
                  <a:schemeClr val="tx1"/>
                </a:solidFill>
                <a:ea typeface="宋体" panose="02010600030101010101" pitchFamily="2" charset="-122"/>
                <a:sym typeface="+mn-ea"/>
              </a:rPr>
              <a:t>FILTER</a:t>
            </a:r>
            <a:r>
              <a:rPr lang="zh-CN" altLang="en-US" sz="1600" dirty="0">
                <a:solidFill>
                  <a:schemeClr val="tx1"/>
                </a:solidFill>
                <a:ea typeface="宋体" panose="02010600030101010101" pitchFamily="2" charset="-122"/>
                <a:sym typeface="+mn-ea"/>
              </a:rPr>
              <a:t>，比如FILTER (ALL (Table), Condition)</a:t>
            </a:r>
            <a:endParaRPr lang="zh-CN" altLang="en-US" sz="1600" dirty="0">
              <a:solidFill>
                <a:schemeClr val="tx1"/>
              </a:solidFill>
              <a:ea typeface="宋体" panose="02010600030101010101" pitchFamily="2" charset="-122"/>
              <a:sym typeface="+mn-ea"/>
            </a:endParaRPr>
          </a:p>
          <a:p>
            <a:pPr>
              <a:lnSpc>
                <a:spcPct val="150000"/>
              </a:lnSpc>
            </a:pPr>
            <a:r>
              <a:rPr lang="zh-CN" altLang="en-US" sz="1600" dirty="0">
                <a:solidFill>
                  <a:schemeClr val="tx1"/>
                </a:solidFill>
                <a:ea typeface="宋体" panose="02010600030101010101" pitchFamily="2" charset="-122"/>
                <a:sym typeface="+mn-ea"/>
              </a:rPr>
              <a:t>VALUES ( &lt;TableName Or ColumnName&gt; )</a:t>
            </a:r>
            <a:endParaRPr lang="zh-CN" altLang="en-US" sz="1600" dirty="0">
              <a:solidFill>
                <a:schemeClr val="tx1"/>
              </a:solidFill>
              <a:ea typeface="宋体" panose="02010600030101010101" pitchFamily="2" charset="-122"/>
              <a:sym typeface="+mn-ea"/>
            </a:endParaRPr>
          </a:p>
          <a:p>
            <a:pPr marL="0" indent="0">
              <a:lnSpc>
                <a:spcPct val="150000"/>
              </a:lnSpc>
              <a:buNone/>
            </a:pPr>
            <a:r>
              <a:rPr lang="en-US" altLang="zh-CN" sz="1600" dirty="0">
                <a:solidFill>
                  <a:schemeClr val="tx1"/>
                </a:solidFill>
                <a:ea typeface="宋体" panose="02010600030101010101" pitchFamily="2" charset="-122"/>
                <a:sym typeface="+mn-ea"/>
              </a:rPr>
              <a:t>V</a:t>
            </a:r>
            <a:r>
              <a:rPr lang="zh-CN" altLang="en-US" sz="1600" dirty="0">
                <a:solidFill>
                  <a:schemeClr val="tx1"/>
                </a:solidFill>
                <a:ea typeface="宋体" panose="02010600030101010101" pitchFamily="2" charset="-122"/>
                <a:sym typeface="+mn-ea"/>
              </a:rPr>
              <a:t>ALUES 是一个表函数，可以用列名或表名作为参数，VALUES 返回参数在当前筛选上下文中的所有可见值。</a:t>
            </a:r>
            <a:endParaRPr lang="zh-CN" altLang="en-US" sz="1600" dirty="0">
              <a:solidFill>
                <a:schemeClr val="tx1"/>
              </a:solidFill>
              <a:ea typeface="宋体" panose="02010600030101010101" pitchFamily="2" charset="-122"/>
              <a:sym typeface="+mn-ea"/>
            </a:endParaRPr>
          </a:p>
          <a:p>
            <a:pPr marL="0" indent="0">
              <a:lnSpc>
                <a:spcPct val="150000"/>
              </a:lnSpc>
              <a:buNone/>
            </a:pPr>
            <a:r>
              <a:rPr lang="zh-CN" altLang="en-US" sz="1600" dirty="0">
                <a:solidFill>
                  <a:schemeClr val="tx1"/>
                </a:solidFill>
                <a:ea typeface="宋体" panose="02010600030101010101" pitchFamily="2" charset="-122"/>
                <a:sym typeface="+mn-ea"/>
              </a:rPr>
              <a:t>①建立虚拟表,该表与所筛选的原表有关联,无需建立关系</a:t>
            </a:r>
            <a:endParaRPr lang="zh-CN" altLang="en-US" sz="1600" dirty="0">
              <a:solidFill>
                <a:schemeClr val="tx1"/>
              </a:solidFill>
              <a:ea typeface="宋体" panose="02010600030101010101" pitchFamily="2" charset="-122"/>
              <a:sym typeface="+mn-ea"/>
            </a:endParaRPr>
          </a:p>
          <a:p>
            <a:pPr marL="0" indent="0">
              <a:lnSpc>
                <a:spcPct val="150000"/>
              </a:lnSpc>
              <a:buNone/>
            </a:pPr>
            <a:r>
              <a:rPr lang="zh-CN" altLang="en-US" sz="1600" dirty="0">
                <a:solidFill>
                  <a:schemeClr val="tx1"/>
                </a:solidFill>
                <a:ea typeface="宋体" panose="02010600030101010101" pitchFamily="2" charset="-122"/>
                <a:sym typeface="+mn-ea"/>
              </a:rPr>
              <a:t>②在使用filter，calculate,countrows</a:t>
            </a:r>
            <a:r>
              <a:rPr lang="en-US" altLang="zh-CN" sz="1600" dirty="0">
                <a:solidFill>
                  <a:schemeClr val="tx1"/>
                </a:solidFill>
                <a:ea typeface="宋体" panose="02010600030101010101" pitchFamily="2" charset="-122"/>
                <a:sym typeface="+mn-ea"/>
              </a:rPr>
              <a:t>, </a:t>
            </a:r>
            <a:r>
              <a:rPr lang="zh-CN" altLang="en-US" sz="1600" dirty="0">
                <a:solidFill>
                  <a:schemeClr val="tx1"/>
                </a:solidFill>
                <a:ea typeface="宋体" panose="02010600030101010101" pitchFamily="2" charset="-122"/>
                <a:sym typeface="+mn-ea"/>
              </a:rPr>
              <a:t>sumx</a:t>
            </a:r>
            <a:r>
              <a:rPr lang="en-US" altLang="zh-CN" sz="1600" dirty="0">
                <a:solidFill>
                  <a:schemeClr val="tx1"/>
                </a:solidFill>
                <a:ea typeface="宋体" panose="02010600030101010101" pitchFamily="2" charset="-122"/>
                <a:sym typeface="+mn-ea"/>
              </a:rPr>
              <a:t>, </a:t>
            </a:r>
            <a:r>
              <a:rPr lang="zh-CN" altLang="en-US" sz="1600" dirty="0">
                <a:solidFill>
                  <a:schemeClr val="tx1"/>
                </a:solidFill>
                <a:ea typeface="宋体" panose="02010600030101010101" pitchFamily="2" charset="-122"/>
                <a:sym typeface="+mn-ea"/>
              </a:rPr>
              <a:t>topn这些函数，如果需要引用表而不是列时，values就可以将列转换成表</a:t>
            </a:r>
            <a:endParaRPr lang="zh-CN" altLang="en-US" sz="1600" dirty="0">
              <a:solidFill>
                <a:schemeClr val="tx1"/>
              </a:solidFill>
              <a:ea typeface="宋体" panose="02010600030101010101" pitchFamily="2" charset="-122"/>
              <a:sym typeface="+mn-ea"/>
            </a:endParaRPr>
          </a:p>
          <a:p>
            <a:pPr>
              <a:lnSpc>
                <a:spcPct val="150000"/>
              </a:lnSpc>
            </a:pPr>
            <a:endParaRPr lang="en-US" altLang="zh-CN" sz="1600" dirty="0">
              <a:solidFill>
                <a:srgbClr val="FF0000"/>
              </a:solidFill>
              <a:ea typeface="宋体" panose="02010600030101010101" pitchFamily="2" charset="-122"/>
              <a:sym typeface="+mn-ea"/>
            </a:endParaRPr>
          </a:p>
        </p:txBody>
      </p:sp>
      <p:sp>
        <p:nvSpPr>
          <p:cNvPr id="2" name="Content Placeholder 2"/>
          <p:cNvSpPr txBox="1">
            <a:spLocks noGrp="1"/>
          </p:cNvSpPr>
          <p:nvPr/>
        </p:nvSpPr>
        <p:spPr>
          <a:xfrm>
            <a:off x="6423660" y="1162050"/>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solidFill>
                  <a:schemeClr val="tx1"/>
                </a:solidFill>
                <a:ea typeface="宋体" panose="02010600030101010101" pitchFamily="2" charset="-122"/>
                <a:sym typeface="+mn-ea"/>
              </a:rPr>
              <a:t>ALL</a:t>
            </a:r>
            <a:r>
              <a:rPr lang="zh-CN" altLang="zh-CN" sz="1600" dirty="0">
                <a:solidFill>
                  <a:schemeClr val="tx1"/>
                </a:solidFill>
                <a:ea typeface="宋体" panose="02010600030101010101" pitchFamily="2" charset="-122"/>
                <a:sym typeface="+mn-ea"/>
              </a:rPr>
              <a:t>，</a:t>
            </a:r>
            <a:r>
              <a:rPr lang="en-US" altLang="zh-CN" sz="1600" dirty="0">
                <a:solidFill>
                  <a:schemeClr val="tx1"/>
                </a:solidFill>
                <a:ea typeface="宋体" panose="02010600030101010101" pitchFamily="2" charset="-122"/>
                <a:sym typeface="+mn-ea"/>
              </a:rPr>
              <a:t>函数目的正好与FILTER函数相反</a:t>
            </a:r>
            <a:endParaRPr lang="en-US" altLang="zh-CN" sz="1600" dirty="0">
              <a:solidFill>
                <a:schemeClr val="tx1"/>
              </a:solidFill>
              <a:ea typeface="宋体" panose="02010600030101010101" pitchFamily="2" charset="-122"/>
              <a:sym typeface="+mn-ea"/>
            </a:endParaRPr>
          </a:p>
          <a:p>
            <a:pPr marL="0" indent="0">
              <a:lnSpc>
                <a:spcPct val="150000"/>
              </a:lnSpc>
              <a:buNone/>
            </a:pPr>
            <a:r>
              <a:rPr lang="en-US" altLang="zh-CN" sz="1600" dirty="0">
                <a:solidFill>
                  <a:schemeClr val="tx1"/>
                </a:solidFill>
                <a:ea typeface="宋体" panose="02010600030101010101" pitchFamily="2" charset="-122"/>
                <a:sym typeface="+mn-ea"/>
              </a:rPr>
              <a:t>ALL(</a:t>
            </a:r>
            <a:r>
              <a:rPr lang="zh-CN" altLang="zh-CN" sz="1600" dirty="0">
                <a:solidFill>
                  <a:schemeClr val="tx1"/>
                </a:solidFill>
                <a:ea typeface="宋体" panose="02010600030101010101" pitchFamily="2" charset="-122"/>
                <a:sym typeface="+mn-ea"/>
              </a:rPr>
              <a:t>表</a:t>
            </a:r>
            <a:r>
              <a:rPr lang="en-US" altLang="zh-CN" sz="1600" dirty="0">
                <a:solidFill>
                  <a:schemeClr val="tx1"/>
                </a:solidFill>
                <a:ea typeface="宋体" panose="02010600030101010101" pitchFamily="2" charset="-122"/>
                <a:sym typeface="+mn-ea"/>
              </a:rPr>
              <a:t>)</a:t>
            </a:r>
            <a:r>
              <a:rPr lang="zh-CN" altLang="zh-CN" sz="1600" dirty="0">
                <a:solidFill>
                  <a:schemeClr val="tx1"/>
                </a:solidFill>
                <a:ea typeface="宋体" panose="02010600030101010101" pitchFamily="2" charset="-122"/>
                <a:sym typeface="+mn-ea"/>
              </a:rPr>
              <a:t> 或者</a:t>
            </a:r>
            <a:r>
              <a:rPr lang="en-US" altLang="zh-CN" sz="1600" dirty="0">
                <a:solidFill>
                  <a:schemeClr val="tx1"/>
                </a:solidFill>
                <a:ea typeface="宋体" panose="02010600030101010101" pitchFamily="2" charset="-122"/>
                <a:sym typeface="+mn-ea"/>
              </a:rPr>
              <a:t>ALL(</a:t>
            </a:r>
            <a:r>
              <a:rPr lang="zh-CN" altLang="zh-CN" sz="1600" dirty="0">
                <a:solidFill>
                  <a:schemeClr val="tx1"/>
                </a:solidFill>
                <a:ea typeface="宋体" panose="02010600030101010101" pitchFamily="2" charset="-122"/>
                <a:sym typeface="+mn-ea"/>
              </a:rPr>
              <a:t>列</a:t>
            </a:r>
            <a:r>
              <a:rPr lang="en-US" altLang="zh-CN" sz="1600" dirty="0">
                <a:solidFill>
                  <a:schemeClr val="tx1"/>
                </a:solidFill>
                <a:ea typeface="宋体" panose="02010600030101010101" pitchFamily="2" charset="-122"/>
                <a:sym typeface="+mn-ea"/>
              </a:rPr>
              <a:t>,</a:t>
            </a:r>
            <a:r>
              <a:rPr lang="zh-CN" altLang="zh-CN" sz="1600" dirty="0">
                <a:solidFill>
                  <a:schemeClr val="tx1"/>
                </a:solidFill>
                <a:ea typeface="宋体" panose="02010600030101010101" pitchFamily="2" charset="-122"/>
                <a:sym typeface="+mn-ea"/>
              </a:rPr>
              <a:t>列</a:t>
            </a:r>
            <a:r>
              <a:rPr lang="en-US" altLang="zh-CN" sz="1600" dirty="0">
                <a:solidFill>
                  <a:schemeClr val="tx1"/>
                </a:solidFill>
                <a:ea typeface="宋体" panose="02010600030101010101" pitchFamily="2" charset="-122"/>
                <a:sym typeface="+mn-ea"/>
              </a:rPr>
              <a:t>,...)</a:t>
            </a:r>
            <a:endParaRPr lang="en-US" altLang="zh-CN" sz="1600" dirty="0">
              <a:solidFill>
                <a:schemeClr val="tx1"/>
              </a:solidFill>
              <a:ea typeface="宋体" panose="02010600030101010101" pitchFamily="2" charset="-122"/>
              <a:sym typeface="+mn-ea"/>
            </a:endParaRPr>
          </a:p>
          <a:p>
            <a:pPr marL="0" indent="0">
              <a:lnSpc>
                <a:spcPct val="150000"/>
              </a:lnSpc>
              <a:buNone/>
            </a:pPr>
            <a:r>
              <a:rPr lang="en-US" altLang="zh-CN" sz="1600" dirty="0">
                <a:solidFill>
                  <a:schemeClr val="tx1"/>
                </a:solidFill>
                <a:ea typeface="宋体" panose="02010600030101010101" pitchFamily="2" charset="-122"/>
                <a:sym typeface="+mn-ea"/>
              </a:rPr>
              <a:t>ALL('</a:t>
            </a:r>
            <a:r>
              <a:rPr lang="zh-CN" altLang="zh-CN" sz="1600" dirty="0">
                <a:solidFill>
                  <a:schemeClr val="tx1"/>
                </a:solidFill>
                <a:ea typeface="宋体" panose="02010600030101010101" pitchFamily="2" charset="-122"/>
                <a:sym typeface="+mn-ea"/>
              </a:rPr>
              <a:t>产品表</a:t>
            </a:r>
            <a:r>
              <a:rPr lang="en-US" altLang="zh-CN" sz="1600" dirty="0">
                <a:solidFill>
                  <a:schemeClr val="tx1"/>
                </a:solidFill>
                <a:ea typeface="宋体" panose="02010600030101010101" pitchFamily="2" charset="-122"/>
                <a:sym typeface="+mn-ea"/>
              </a:rPr>
              <a:t>') </a:t>
            </a:r>
            <a:r>
              <a:rPr lang="zh-CN" altLang="zh-CN" sz="1600" dirty="0">
                <a:solidFill>
                  <a:schemeClr val="tx1"/>
                </a:solidFill>
                <a:ea typeface="宋体" panose="02010600030101010101" pitchFamily="2" charset="-122"/>
                <a:sym typeface="+mn-ea"/>
              </a:rPr>
              <a:t>返回整个产品表</a:t>
            </a:r>
            <a:endParaRPr lang="zh-CN" altLang="zh-CN" sz="1600" dirty="0">
              <a:solidFill>
                <a:schemeClr val="tx1"/>
              </a:solidFill>
              <a:ea typeface="宋体" panose="02010600030101010101" pitchFamily="2" charset="-122"/>
              <a:sym typeface="+mn-ea"/>
            </a:endParaRPr>
          </a:p>
          <a:p>
            <a:pPr marL="0" indent="0">
              <a:lnSpc>
                <a:spcPct val="150000"/>
              </a:lnSpc>
              <a:buNone/>
            </a:pPr>
            <a:r>
              <a:rPr lang="en-US" altLang="zh-CN" sz="1600" dirty="0">
                <a:solidFill>
                  <a:schemeClr val="tx1"/>
                </a:solidFill>
                <a:ea typeface="宋体" panose="02010600030101010101" pitchFamily="2" charset="-122"/>
                <a:sym typeface="+mn-ea"/>
              </a:rPr>
              <a:t>ALL('</a:t>
            </a:r>
            <a:r>
              <a:rPr lang="zh-CN" altLang="zh-CN" sz="1600" dirty="0">
                <a:solidFill>
                  <a:schemeClr val="tx1"/>
                </a:solidFill>
                <a:ea typeface="宋体" panose="02010600030101010101" pitchFamily="2" charset="-122"/>
                <a:sym typeface="+mn-ea"/>
              </a:rPr>
              <a:t>订单</a:t>
            </a:r>
            <a:r>
              <a:rPr lang="en-US" altLang="zh-CN" sz="1600" dirty="0">
                <a:solidFill>
                  <a:schemeClr val="tx1"/>
                </a:solidFill>
                <a:ea typeface="宋体" panose="02010600030101010101" pitchFamily="2" charset="-122"/>
                <a:sym typeface="+mn-ea"/>
              </a:rPr>
              <a:t>'[</a:t>
            </a:r>
            <a:r>
              <a:rPr lang="zh-CN" altLang="zh-CN" sz="1600" dirty="0">
                <a:solidFill>
                  <a:schemeClr val="tx1"/>
                </a:solidFill>
                <a:ea typeface="宋体" panose="02010600030101010101" pitchFamily="2" charset="-122"/>
                <a:sym typeface="+mn-ea"/>
              </a:rPr>
              <a:t>产品名称</a:t>
            </a:r>
            <a:r>
              <a:rPr lang="en-US" altLang="zh-CN" sz="1600" dirty="0">
                <a:solidFill>
                  <a:schemeClr val="tx1"/>
                </a:solidFill>
                <a:ea typeface="宋体" panose="02010600030101010101" pitchFamily="2" charset="-122"/>
                <a:sym typeface="+mn-ea"/>
              </a:rPr>
              <a:t>]) </a:t>
            </a:r>
            <a:r>
              <a:rPr lang="zh-CN" altLang="zh-CN" sz="1600" dirty="0">
                <a:solidFill>
                  <a:schemeClr val="tx1"/>
                </a:solidFill>
                <a:ea typeface="宋体" panose="02010600030101010101" pitchFamily="2" charset="-122"/>
                <a:sym typeface="+mn-ea"/>
              </a:rPr>
              <a:t>返回订单表中不重复的产品名称</a:t>
            </a:r>
            <a:endParaRPr lang="en-US" altLang="zh-CN" sz="1600" dirty="0">
              <a:solidFill>
                <a:schemeClr val="tx1"/>
              </a:solidFill>
              <a:ea typeface="宋体" panose="02010600030101010101" pitchFamily="2" charset="-122"/>
              <a:sym typeface="+mn-ea"/>
            </a:endParaRPr>
          </a:p>
          <a:p>
            <a:pPr>
              <a:lnSpc>
                <a:spcPct val="150000"/>
              </a:lnSpc>
            </a:pPr>
            <a:r>
              <a:rPr lang="en-US" altLang="zh-CN" sz="1600" dirty="0">
                <a:solidFill>
                  <a:schemeClr val="tx1"/>
                </a:solidFill>
                <a:ea typeface="宋体" panose="02010600030101010101" pitchFamily="2" charset="-122"/>
                <a:sym typeface="+mn-ea"/>
              </a:rPr>
              <a:t>DISTINCT(表[列])</a:t>
            </a:r>
            <a:r>
              <a:rPr lang="en-US" altLang="zh-CN" sz="1600" dirty="0">
                <a:solidFill>
                  <a:schemeClr val="tx1"/>
                </a:solidFill>
                <a:ea typeface="宋体" panose="02010600030101010101" pitchFamily="2" charset="-122"/>
                <a:sym typeface="+mn-ea"/>
              </a:rPr>
              <a:t>，返回不重复值的列表</a:t>
            </a:r>
            <a:endParaRPr lang="en-US" altLang="zh-CN" sz="1600" dirty="0">
              <a:solidFill>
                <a:schemeClr val="tx1"/>
              </a:solidFill>
              <a:ea typeface="宋体" panose="02010600030101010101" pitchFamily="2" charset="-122"/>
              <a:sym typeface="+mn-ea"/>
            </a:endParaRPr>
          </a:p>
          <a:p>
            <a:pPr marL="0" indent="0">
              <a:lnSpc>
                <a:spcPct val="150000"/>
              </a:lnSpc>
              <a:buNone/>
            </a:pPr>
            <a:r>
              <a:rPr lang="en-US" altLang="zh-CN" sz="1600" dirty="0">
                <a:solidFill>
                  <a:schemeClr val="tx1"/>
                </a:solidFill>
                <a:ea typeface="宋体" panose="02010600030101010101" pitchFamily="2" charset="-122"/>
                <a:sym typeface="+mn-ea"/>
              </a:rPr>
              <a:t>DISTINCT('订单表'[客户ID])</a:t>
            </a:r>
            <a:r>
              <a:rPr lang="zh-CN" altLang="en-US" sz="1600" dirty="0">
                <a:solidFill>
                  <a:schemeClr val="tx1"/>
                </a:solidFill>
                <a:ea typeface="宋体" panose="02010600030101010101" pitchFamily="2" charset="-122"/>
                <a:sym typeface="+mn-ea"/>
              </a:rPr>
              <a:t>，</a:t>
            </a:r>
            <a:r>
              <a:rPr lang="en-US" altLang="zh-CN" sz="1600" dirty="0">
                <a:solidFill>
                  <a:schemeClr val="tx1"/>
                </a:solidFill>
                <a:ea typeface="宋体" panose="02010600030101010101" pitchFamily="2" charset="-122"/>
                <a:sym typeface="+mn-ea"/>
              </a:rPr>
              <a:t>从事实表中提取某一列，生成维度表</a:t>
            </a:r>
            <a:endParaRPr lang="en-US" altLang="zh-CN" sz="1600" dirty="0">
              <a:solidFill>
                <a:schemeClr val="tx1"/>
              </a:solidFill>
              <a:ea typeface="宋体" panose="02010600030101010101" pitchFamily="2" charset="-122"/>
              <a:sym typeface="+mn-ea"/>
            </a:endParaRPr>
          </a:p>
          <a:p>
            <a:pPr marL="0" indent="0">
              <a:lnSpc>
                <a:spcPct val="150000"/>
              </a:lnSpc>
              <a:buNone/>
            </a:pPr>
            <a:r>
              <a:rPr lang="en-US" altLang="zh-CN" sz="1600" dirty="0">
                <a:solidFill>
                  <a:schemeClr val="tx1"/>
                </a:solidFill>
                <a:ea typeface="宋体" panose="02010600030101010101" pitchFamily="2" charset="-122"/>
                <a:sym typeface="+mn-ea"/>
              </a:rPr>
              <a:t>COUNTROWS(DISTINCT('订单表'[客户ID]))</a:t>
            </a:r>
            <a:r>
              <a:rPr lang="zh-CN" altLang="en-US" sz="1600" dirty="0">
                <a:solidFill>
                  <a:schemeClr val="tx1"/>
                </a:solidFill>
                <a:ea typeface="宋体" panose="02010600030101010101" pitchFamily="2" charset="-122"/>
                <a:sym typeface="+mn-ea"/>
              </a:rPr>
              <a:t>，</a:t>
            </a:r>
            <a:r>
              <a:rPr lang="en-US" altLang="zh-CN" sz="1600" dirty="0">
                <a:solidFill>
                  <a:schemeClr val="tx1"/>
                </a:solidFill>
                <a:ea typeface="宋体" panose="02010600030101010101" pitchFamily="2" charset="-122"/>
                <a:sym typeface="+mn-ea"/>
              </a:rPr>
              <a:t>计算不重复的客户ID数量</a:t>
            </a:r>
            <a:endParaRPr lang="en-US" altLang="zh-CN" sz="1600" dirty="0">
              <a:solidFill>
                <a:schemeClr val="tx1"/>
              </a:solidFill>
              <a:ea typeface="宋体" panose="02010600030101010101" pitchFamily="2" charset="-122"/>
              <a:sym typeface="+mn-ea"/>
            </a:endParaRPr>
          </a:p>
          <a:p>
            <a:pPr marL="0" indent="0">
              <a:lnSpc>
                <a:spcPct val="150000"/>
              </a:lnSpc>
              <a:buNone/>
            </a:pPr>
            <a:endParaRPr lang="en-US" altLang="zh-CN" sz="1600" dirty="0">
              <a:solidFill>
                <a:schemeClr val="tx1"/>
              </a:solidFill>
              <a:ea typeface="宋体" panose="02010600030101010101" pitchFamily="2" charset="-122"/>
              <a:sym typeface="+mn-ea"/>
            </a:endParaRPr>
          </a:p>
          <a:p>
            <a:pPr>
              <a:lnSpc>
                <a:spcPct val="150000"/>
              </a:lnSpc>
            </a:pPr>
            <a:endParaRPr lang="en-US" altLang="zh-CN" sz="1600" dirty="0">
              <a:solidFill>
                <a:schemeClr val="tx1"/>
              </a:solidFill>
              <a:ea typeface="宋体" panose="02010600030101010101" pitchFamily="2" charset="-122"/>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5822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时间序列：</a:t>
            </a:r>
            <a:endParaRPr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建立了观察结果与时间变化的关系，能帮预测未来一段时间内的结果变化情况</a:t>
            </a:r>
            <a:endParaRPr lang="zh-CN"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时间序列分析与回归分析的区别：</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在选择模型前，我们需要确定结果与变量之间的关系。回归分析训练得到的是目标变量y与自变量x（一个或多个）的相关性，然后通过新的自变量x来预测目标变量y。而时间序列分析得到的是目标变量y与时间的相关性</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回归分析擅长的是多变量与目标结果之间的分析，即便是单一变量，也往往与时间无关。而时间序列分析建立在时间变化的基础上，它会分析目标变量的趋势、周期、时期和不稳定因素等。这些趋势和周期都是在时间维度的基础上，是我们要观察的重要特征</a:t>
            </a:r>
            <a:endParaRPr lang="zh-CN" altLang="en-US"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6181725" y="2336165"/>
            <a:ext cx="5648325" cy="2724150"/>
          </a:xfrm>
          <a:prstGeom prst="rect">
            <a:avLst/>
          </a:prstGeom>
        </p:spPr>
      </p:pic>
      <p:sp>
        <p:nvSpPr>
          <p:cNvPr id="3" name="Content Placeholder 2"/>
          <p:cNvSpPr txBox="1">
            <a:spLocks noGrp="1"/>
          </p:cNvSpPr>
          <p:nvPr/>
        </p:nvSpPr>
        <p:spPr>
          <a:xfrm>
            <a:off x="8234680" y="4989195"/>
            <a:ext cx="3211195" cy="4724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2012</a:t>
            </a:r>
            <a:r>
              <a:rPr lang="zh-CN" sz="1600" dirty="0">
                <a:ea typeface="宋体" panose="02010600030101010101" pitchFamily="2" charset="-122"/>
                <a:sym typeface="+mn-ea"/>
              </a:rPr>
              <a:t>年到</a:t>
            </a:r>
            <a:r>
              <a:rPr lang="en-US" altLang="zh-CN" sz="1600" dirty="0">
                <a:ea typeface="宋体" panose="02010600030101010101" pitchFamily="2" charset="-122"/>
                <a:sym typeface="+mn-ea"/>
              </a:rPr>
              <a:t>2019</a:t>
            </a:r>
            <a:r>
              <a:rPr lang="zh-CN" altLang="en-US" sz="1600" dirty="0">
                <a:ea typeface="宋体" panose="02010600030101010101" pitchFamily="2" charset="-122"/>
                <a:sym typeface="+mn-ea"/>
              </a:rPr>
              <a:t>年比特币走势</a:t>
            </a:r>
            <a:endParaRPr sz="1600" dirty="0">
              <a:ea typeface="宋体" panose="02010600030101010101" pitchFamily="2" charset="-122"/>
              <a:sym typeface="+mn-ea"/>
            </a:endParaRPr>
          </a:p>
        </p:txBody>
      </p:sp>
    </p:spTree>
    <p:custDataLst>
      <p:tags r:id="rId2"/>
    </p:custData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69925" y="138620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600" dirty="0">
                <a:ea typeface="宋体" panose="02010600030101010101" pitchFamily="2" charset="-122"/>
                <a:sym typeface="+mn-ea"/>
              </a:rPr>
              <a:t>SELECTEDVALUE(表[列], 备用值(可选参数))</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SELECTEDVALUE，上下文过滤为一个值时，返回该值</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参数：</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第一个参数必须：表的列，不能是表达式</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第二个参数是可选，当上下文过滤后为空，或者多个值时，返回该备用值，不填时默认为BLANK()</a:t>
            </a:r>
            <a:endParaRPr 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
        <p:nvSpPr>
          <p:cNvPr id="3" name="Content Placeholder 2"/>
          <p:cNvSpPr txBox="1">
            <a:spLocks noGrp="1"/>
          </p:cNvSpPr>
          <p:nvPr/>
        </p:nvSpPr>
        <p:spPr>
          <a:xfrm>
            <a:off x="6438900" y="1341120"/>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通常用于度量值，获取外部上下文筛选器，比如动态指标分析时，使用它获取外部切片器的信息</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当切片器选中“销售额”时，计算度量值[销售额]</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当切片器选中“利润”时，计算度量值[利润]</a:t>
            </a:r>
            <a:endParaRPr lang="en-US" altLang="zh-CN"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指标数据 = </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SWITCH(TRUE(), SELECTEDVALUE('</a:t>
            </a:r>
            <a:r>
              <a:rPr lang="zh-CN" sz="1600" dirty="0">
                <a:ea typeface="宋体" panose="02010600030101010101" pitchFamily="2" charset="-122"/>
                <a:sym typeface="+mn-ea"/>
              </a:rPr>
              <a:t>数据表</a:t>
            </a:r>
            <a:r>
              <a:rPr sz="1600" dirty="0">
                <a:ea typeface="宋体" panose="02010600030101010101" pitchFamily="2" charset="-122"/>
                <a:sym typeface="+mn-ea"/>
              </a:rPr>
              <a:t>'[分析指标])="销售额",[销售额],</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SELECTEDVALUE('</a:t>
            </a:r>
            <a:r>
              <a:rPr lang="zh-CN" sz="1600" dirty="0">
                <a:ea typeface="宋体" panose="02010600030101010101" pitchFamily="2" charset="-122"/>
                <a:sym typeface="+mn-ea"/>
              </a:rPr>
              <a:t>数据表</a:t>
            </a:r>
            <a:r>
              <a:rPr sz="1600" dirty="0">
                <a:ea typeface="宋体" panose="02010600030101010101" pitchFamily="2" charset="-122"/>
                <a:sym typeface="+mn-ea"/>
              </a:rPr>
              <a:t>'[分析指标])="利润",[利润],[销售额]</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69925" y="138620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Thinking</a:t>
            </a:r>
            <a:r>
              <a:rPr lang="zh-CN" altLang="en-US" sz="1600" dirty="0">
                <a:solidFill>
                  <a:srgbClr val="FF0000"/>
                </a:solidFill>
                <a:ea typeface="宋体" panose="02010600030101010101" pitchFamily="2" charset="-122"/>
                <a:sym typeface="+mn-ea"/>
              </a:rPr>
              <a:t>：新建度量值</a:t>
            </a:r>
            <a:r>
              <a:rPr lang="en-US" altLang="zh-CN" sz="1600" dirty="0">
                <a:solidFill>
                  <a:srgbClr val="FF0000"/>
                </a:solidFill>
                <a:ea typeface="宋体" panose="02010600030101010101" pitchFamily="2" charset="-122"/>
                <a:sym typeface="+mn-ea"/>
              </a:rPr>
              <a:t>“</a:t>
            </a:r>
            <a:r>
              <a:rPr lang="zh-CN" sz="1600" dirty="0">
                <a:solidFill>
                  <a:srgbClr val="FF0000"/>
                </a:solidFill>
                <a:ea typeface="宋体" panose="02010600030101010101" pitchFamily="2" charset="-122"/>
                <a:sym typeface="+mn-ea"/>
              </a:rPr>
              <a:t>产品AB是否一致</a:t>
            </a:r>
            <a:r>
              <a:rPr lang="en-US" altLang="zh-CN" sz="1600" dirty="0">
                <a:solidFill>
                  <a:srgbClr val="FF0000"/>
                </a:solidFill>
                <a:ea typeface="宋体" panose="02010600030101010101" pitchFamily="2" charset="-122"/>
                <a:sym typeface="+mn-ea"/>
              </a:rPr>
              <a:t>”</a:t>
            </a:r>
            <a:endParaRPr lang="zh-CN" sz="1600" dirty="0">
              <a:solidFill>
                <a:srgbClr val="FF0000"/>
              </a:solidFill>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SELECTEDVALUE，上下文过滤为一个值时，返回该值</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参数：</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产品AB是否一致 = IF(SELECTEDVALUE('产品表'[产品名称])=SELECTEDVALUE('关联产品表'[产品名称]),1,0)</a:t>
            </a:r>
            <a:endParaRPr lang="zh-CN" sz="1600" dirty="0">
              <a:ea typeface="宋体" panose="02010600030101010101" pitchFamily="2" charset="-122"/>
              <a:sym typeface="+mn-ea"/>
            </a:endParaRPr>
          </a:p>
        </p:txBody>
      </p:sp>
      <p:sp>
        <p:nvSpPr>
          <p:cNvPr id="3" name="Content Placeholder 2"/>
          <p:cNvSpPr txBox="1">
            <a:spLocks noGrp="1"/>
          </p:cNvSpPr>
          <p:nvPr/>
        </p:nvSpPr>
        <p:spPr>
          <a:xfrm>
            <a:off x="6438900" y="1341120"/>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a:ea typeface="宋体" panose="02010600030101010101" pitchFamily="2" charset="-122"/>
                <a:sym typeface="+mn-ea"/>
              </a:rPr>
              <a:t>USERELATIONSHIP</a:t>
            </a:r>
            <a:r>
              <a:rPr lang="zh-CN" altLang="en-US" sz="1600" dirty="0">
                <a:ea typeface="宋体" panose="02010600030101010101" pitchFamily="2" charset="-122"/>
                <a:sym typeface="+mn-ea"/>
              </a:rPr>
              <a:t>实现两个表之间的关系调用</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不返回任何值，该函数只在计算期间启用指定的关系，使用时不区分两个列参数的前后顺序</a:t>
            </a:r>
            <a:endParaRPr lang="zh-CN" altLang="en-US"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DIVIDE(分子,分母,[替换结果])</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安全除法函数，[替换结果]默认不需要输入即为空白（BLANK），也可以替换成其它结果</a:t>
            </a: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nvSpPr>
        <p:spPr>
          <a:xfrm>
            <a:off x="669925" y="117665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600" dirty="0">
                <a:ea typeface="宋体" panose="02010600030101010101" pitchFamily="2" charset="-122"/>
                <a:sym typeface="+mn-ea"/>
              </a:rPr>
              <a:t>绘制</a:t>
            </a:r>
            <a:r>
              <a:rPr lang="en-US" altLang="zh-CN" sz="1600" dirty="0">
                <a:ea typeface="宋体" panose="02010600030101010101" pitchFamily="2" charset="-122"/>
                <a:sym typeface="+mn-ea"/>
              </a:rPr>
              <a:t>BI</a:t>
            </a:r>
            <a:r>
              <a:rPr lang="zh-CN" altLang="en-US" sz="1600" dirty="0">
                <a:ea typeface="宋体" panose="02010600030101010101" pitchFamily="2" charset="-122"/>
                <a:sym typeface="+mn-ea"/>
              </a:rPr>
              <a:t>报表的标题</a:t>
            </a:r>
            <a:r>
              <a:rPr lang="zh-CN" altLang="en-US" sz="1600" dirty="0">
                <a:ea typeface="宋体" panose="02010600030101010101" pitchFamily="2" charset="-122"/>
                <a:sym typeface="+mn-ea"/>
              </a:rPr>
              <a:t>：</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选择文本框，输入文字</a:t>
            </a:r>
            <a:r>
              <a:rPr lang="en-US" altLang="zh-CN" sz="1600" dirty="0">
                <a:ea typeface="宋体" panose="02010600030101010101" pitchFamily="2" charset="-122"/>
                <a:sym typeface="+mn-ea"/>
              </a:rPr>
              <a:t>“产品关联分析”</a:t>
            </a:r>
            <a:endParaRPr lang="zh-CN" sz="1600" dirty="0">
              <a:ea typeface="宋体" panose="02010600030101010101" pitchFamily="2" charset="-122"/>
              <a:sym typeface="+mn-ea"/>
            </a:endParaRPr>
          </a:p>
          <a:p>
            <a:pPr>
              <a:lnSpc>
                <a:spcPct val="150000"/>
              </a:lnSpc>
            </a:pPr>
            <a:r>
              <a:rPr lang="zh-CN" altLang="zh-CN" sz="1600" dirty="0">
                <a:ea typeface="宋体" panose="02010600030101010101" pitchFamily="2" charset="-122"/>
                <a:sym typeface="+mn-ea"/>
              </a:rPr>
              <a:t>插入切片器（关联产品</a:t>
            </a:r>
            <a:r>
              <a:rPr lang="en-US" altLang="zh-CN" sz="1600" dirty="0">
                <a:ea typeface="宋体" panose="02010600030101010101" pitchFamily="2" charset="-122"/>
                <a:sym typeface="+mn-ea"/>
              </a:rPr>
              <a:t>B</a:t>
            </a: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字段：</a:t>
            </a:r>
            <a:r>
              <a:rPr lang="zh-CN" altLang="zh-CN" sz="1600" dirty="0">
                <a:ea typeface="宋体" panose="02010600030101010101" pitchFamily="2" charset="-122"/>
                <a:sym typeface="+mn-ea"/>
              </a:rPr>
              <a:t>产品名称（来自</a:t>
            </a:r>
            <a:r>
              <a:rPr lang="zh-CN" altLang="en-US" sz="1600" dirty="0">
                <a:ea typeface="宋体" panose="02010600030101010101" pitchFamily="2" charset="-122"/>
                <a:sym typeface="+mn-ea"/>
              </a:rPr>
              <a:t>关联产品表）</a:t>
            </a:r>
            <a:endParaRPr lang="zh-CN" altLang="en-US"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可以重命名为</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关联产品</a:t>
            </a:r>
            <a:r>
              <a:rPr lang="en-US" altLang="zh-CN" sz="1600" dirty="0">
                <a:ea typeface="宋体" panose="02010600030101010101" pitchFamily="2" charset="-122"/>
                <a:sym typeface="+mn-ea"/>
              </a:rPr>
              <a:t>B”</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插入表（显示 产品</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和产品</a:t>
            </a:r>
            <a:r>
              <a:rPr lang="en-US" altLang="zh-CN" sz="1600" dirty="0">
                <a:ea typeface="宋体" panose="02010600030101010101" pitchFamily="2" charset="-122"/>
                <a:sym typeface="+mn-ea"/>
              </a:rPr>
              <a:t>B</a:t>
            </a:r>
            <a:r>
              <a:rPr lang="zh-CN" altLang="en-US" sz="1600" dirty="0">
                <a:ea typeface="宋体" panose="02010600030101010101" pitchFamily="2" charset="-122"/>
                <a:sym typeface="+mn-ea"/>
              </a:rPr>
              <a:t>的关联度）</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值：产品</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，产品</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客户数</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同时购买</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和</a:t>
            </a:r>
            <a:r>
              <a:rPr lang="en-US" altLang="zh-CN" sz="1600" dirty="0">
                <a:ea typeface="宋体" panose="02010600030101010101" pitchFamily="2" charset="-122"/>
                <a:sym typeface="+mn-ea"/>
              </a:rPr>
              <a:t>B</a:t>
            </a:r>
            <a:r>
              <a:rPr lang="zh-CN" altLang="en-US" sz="1600" dirty="0">
                <a:ea typeface="宋体" panose="02010600030101010101" pitchFamily="2" charset="-122"/>
                <a:sym typeface="+mn-ea"/>
              </a:rPr>
              <a:t>的客户数</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产品</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的销售额，</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客户购买</a:t>
            </a:r>
            <a:r>
              <a:rPr lang="en-US" altLang="zh-CN" sz="1600" dirty="0">
                <a:ea typeface="宋体" panose="02010600030101010101" pitchFamily="2" charset="-122"/>
                <a:sym typeface="+mn-ea"/>
              </a:rPr>
              <a:t>B</a:t>
            </a:r>
            <a:r>
              <a:rPr lang="zh-CN" altLang="en-US" sz="1600" dirty="0">
                <a:ea typeface="宋体" panose="02010600030101010101" pitchFamily="2" charset="-122"/>
                <a:sym typeface="+mn-ea"/>
              </a:rPr>
              <a:t>的金额</a:t>
            </a:r>
            <a:endParaRPr lang="zh-CN" altLang="en-US" sz="1600" dirty="0">
              <a:ea typeface="宋体" panose="02010600030101010101" pitchFamily="2" charset="-122"/>
              <a:sym typeface="+mn-ea"/>
            </a:endParaRPr>
          </a:p>
          <a:p>
            <a:pPr>
              <a:lnSpc>
                <a:spcPct val="150000"/>
              </a:lnSpc>
            </a:pPr>
            <a:endParaRPr lang="zh-CN" altLang="en-US" sz="1600" dirty="0">
              <a:ea typeface="宋体" panose="02010600030101010101" pitchFamily="2" charset="-122"/>
              <a:sym typeface="+mn-ea"/>
            </a:endParaRPr>
          </a:p>
        </p:txBody>
      </p:sp>
      <p:sp>
        <p:nvSpPr>
          <p:cNvPr id="3" name="Content Placeholder 2"/>
          <p:cNvSpPr txBox="1">
            <a:spLocks noGrp="1"/>
          </p:cNvSpPr>
          <p:nvPr/>
        </p:nvSpPr>
        <p:spPr>
          <a:xfrm>
            <a:off x="6134100" y="121729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600" dirty="0">
                <a:ea typeface="宋体" panose="02010600030101010101" pitchFamily="2" charset="-122"/>
                <a:sym typeface="+mn-ea"/>
              </a:rPr>
              <a:t>数据表加载</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再次加载</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产品表</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，命名为</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关联产品表</a:t>
            </a:r>
            <a:r>
              <a:rPr lang="en-US" altLang="zh-CN"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关联产品与订单表 是虚线关系</a:t>
            </a:r>
            <a:endParaRPr lang="zh-CN" altLang="en-US" sz="1600" dirty="0">
              <a:ea typeface="宋体" panose="02010600030101010101" pitchFamily="2" charset="-122"/>
              <a:sym typeface="+mn-ea"/>
            </a:endParaRPr>
          </a:p>
          <a:p>
            <a:pPr marL="0" indent="0">
              <a:lnSpc>
                <a:spcPct val="150000"/>
              </a:lnSpc>
              <a:buNone/>
            </a:pPr>
            <a:r>
              <a:rPr lang="zh-CN" altLang="en-US" sz="1600" dirty="0">
                <a:solidFill>
                  <a:schemeClr val="tx1"/>
                </a:solidFill>
                <a:ea typeface="宋体" panose="02010600030101010101" pitchFamily="2" charset="-122"/>
                <a:sym typeface="+mn-ea"/>
              </a:rPr>
              <a:t>日期表中的日期与 订单表中的订单日期建立关系</a:t>
            </a:r>
            <a:endParaRPr lang="zh-CN" altLang="en-US" sz="1600" dirty="0">
              <a:solidFill>
                <a:schemeClr val="tx1"/>
              </a:solidFill>
              <a:ea typeface="宋体" panose="02010600030101010101" pitchFamily="2" charset="-122"/>
              <a:sym typeface="+mn-ea"/>
            </a:endParaRPr>
          </a:p>
          <a:p>
            <a:pPr marL="0" indent="0">
              <a:lnSpc>
                <a:spcPct val="150000"/>
              </a:lnSpc>
              <a:buNone/>
            </a:pPr>
            <a:endParaRPr lang="zh-CN" altLang="en-US" sz="1600" dirty="0">
              <a:solidFill>
                <a:schemeClr val="tx1"/>
              </a:solidFill>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销售额</a:t>
            </a:r>
            <a:r>
              <a:rPr lang="zh-CN" altLang="en-US" sz="1600" dirty="0">
                <a:ea typeface="宋体" panose="02010600030101010101" pitchFamily="2" charset="-122"/>
                <a:sym typeface="+mn-ea"/>
              </a:rPr>
              <a:t> = SUM('订单表'[销售金额])</a:t>
            </a:r>
            <a:endParaRPr lang="zh-CN" altLang="en-US" sz="1600" dirty="0">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客户数</a:t>
            </a:r>
            <a:r>
              <a:rPr lang="zh-CN" altLang="en-US" sz="1600" dirty="0">
                <a:solidFill>
                  <a:schemeClr val="tx1"/>
                </a:solidFill>
                <a:ea typeface="宋体" panose="02010600030101010101" pitchFamily="2" charset="-122"/>
                <a:sym typeface="+mn-ea"/>
              </a:rPr>
              <a:t> = COUNTROWS(VALUES('订单表'[客户ID]))</a:t>
            </a:r>
            <a:endParaRPr lang="zh-CN" altLang="en-US" sz="1600" dirty="0">
              <a:solidFill>
                <a:schemeClr val="tx1"/>
              </a:solidFill>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产品AB是否一致</a:t>
            </a:r>
            <a:r>
              <a:rPr lang="zh-CN" altLang="en-US" sz="1600" dirty="0">
                <a:ea typeface="宋体" panose="02010600030101010101" pitchFamily="2" charset="-122"/>
                <a:sym typeface="+mn-ea"/>
              </a:rPr>
              <a:t> = IF(SELECTEDVALUE('产品表'[产品名称])=SELECTEDVALUE('关联产品表'[产品名称]),1,0)</a:t>
            </a:r>
            <a:endParaRPr lang="zh-CN" altLang="en-US" sz="1600" dirty="0">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产品A的销售额</a:t>
            </a:r>
            <a:r>
              <a:rPr lang="zh-CN" altLang="en-US" sz="1600" dirty="0">
                <a:ea typeface="宋体" panose="02010600030101010101" pitchFamily="2" charset="-122"/>
                <a:sym typeface="+mn-ea"/>
              </a:rPr>
              <a:t> = IF([产品AB是否一致],BLANK(),[销售额])</a:t>
            </a:r>
            <a:endParaRPr lang="zh-CN" altLang="en-US" sz="1600" dirty="0">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产品A客户数</a:t>
            </a:r>
            <a:r>
              <a:rPr lang="zh-CN" altLang="en-US" sz="1600" dirty="0">
                <a:ea typeface="宋体" panose="02010600030101010101" pitchFamily="2" charset="-122"/>
                <a:sym typeface="+mn-ea"/>
              </a:rPr>
              <a:t> = IF([产品AB是否一致],BLANK(),[客户数])</a:t>
            </a: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p:txBody>
      </p:sp>
      <p:sp>
        <p:nvSpPr>
          <p:cNvPr id="2" name="标题 1"/>
          <p:cNvSpPr/>
          <p:nvPr>
            <p:ph type="title"/>
          </p:nvPr>
        </p:nvSpPr>
        <p:spPr/>
        <p:txBody>
          <a:bodyPr/>
          <a:p>
            <a:r>
              <a:rPr lang="zh-CN" dirty="0">
                <a:solidFill>
                  <a:srgbClr val="C00000"/>
                </a:solidFill>
                <a:sym typeface="+mn-ea"/>
              </a:rPr>
              <a:t>BI报表（产品关联分析）</a:t>
            </a:r>
            <a:endParaRPr lang="zh-CN" dirty="0">
              <a:solidFill>
                <a:srgbClr val="C00000"/>
              </a:solidFill>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nvSpPr>
        <p:spPr>
          <a:xfrm>
            <a:off x="669925" y="117665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solidFill>
                  <a:srgbClr val="FF0000"/>
                </a:solidFill>
                <a:ea typeface="宋体" panose="02010600030101010101" pitchFamily="2" charset="-122"/>
                <a:sym typeface="+mn-ea"/>
              </a:rPr>
              <a:t>同时购买A和B的客户数</a:t>
            </a:r>
            <a:r>
              <a:rPr lang="zh-CN" altLang="en-US" sz="1600" dirty="0">
                <a:ea typeface="宋体" panose="02010600030101010101" pitchFamily="2" charset="-122"/>
                <a:sym typeface="+mn-ea"/>
              </a:rPr>
              <a:t> = </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VAR Bcustomer=</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CALCULATETABLE(</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VALUES('订单表'[客户ID]),</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USERELATIONSHIP('关联产品表'[产品ID],'订单表'[产品ID]),</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ALL('产品表')</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RETURN IF([产品AB是否一致],BLANK(),CALCULATE([客户数],Bcustomer))</a:t>
            </a:r>
            <a:endParaRPr lang="zh-CN" altLang="en-US" sz="1600" dirty="0">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关联客户占比</a:t>
            </a:r>
            <a:r>
              <a:rPr lang="zh-CN" altLang="en-US" sz="1600" dirty="0">
                <a:ea typeface="宋体" panose="02010600030101010101" pitchFamily="2" charset="-122"/>
                <a:sym typeface="+mn-ea"/>
              </a:rPr>
              <a:t> = DIVIDE([同时购买A和B的客户数],[客户数])</a:t>
            </a:r>
            <a:endParaRPr lang="zh-CN" altLang="en-US" sz="1600" dirty="0">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关联客户占比 平均值</a:t>
            </a:r>
            <a:r>
              <a:rPr lang="zh-CN" altLang="en-US" sz="1600" dirty="0">
                <a:ea typeface="宋体" panose="02010600030101010101" pitchFamily="2" charset="-122"/>
                <a:sym typeface="+mn-ea"/>
              </a:rPr>
              <a:t> = AVERAGEX(ALL('产品表'[产品名称]),[关联客户占比])</a:t>
            </a:r>
            <a:endParaRPr lang="zh-CN" altLang="en-US" sz="1600" dirty="0">
              <a:ea typeface="宋体" panose="02010600030101010101" pitchFamily="2" charset="-122"/>
              <a:sym typeface="+mn-ea"/>
            </a:endParaRPr>
          </a:p>
        </p:txBody>
      </p:sp>
      <p:sp>
        <p:nvSpPr>
          <p:cNvPr id="3" name="Content Placeholder 2"/>
          <p:cNvSpPr txBox="1">
            <a:spLocks noGrp="1"/>
          </p:cNvSpPr>
          <p:nvPr/>
        </p:nvSpPr>
        <p:spPr>
          <a:xfrm>
            <a:off x="6134100" y="110299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solidFill>
                  <a:srgbClr val="FF0000"/>
                </a:solidFill>
                <a:ea typeface="宋体" panose="02010600030101010101" pitchFamily="2" charset="-122"/>
                <a:sym typeface="+mn-ea"/>
              </a:rPr>
              <a:t>关联产品B的销售额</a:t>
            </a:r>
            <a:r>
              <a:rPr lang="zh-CN" altLang="en-US" sz="1600" dirty="0">
                <a:solidFill>
                  <a:schemeClr val="tx1"/>
                </a:solidFill>
                <a:ea typeface="宋体" panose="02010600030101010101" pitchFamily="2" charset="-122"/>
                <a:sym typeface="+mn-ea"/>
              </a:rPr>
              <a:t> = CALCULATE([销售额],USERELATIONSHIP('关联产品表'[产品ID],'订单表'[产品ID]),ALL('产品表') )</a:t>
            </a:r>
            <a:endParaRPr lang="zh-CN" altLang="en-US" sz="1600" dirty="0">
              <a:solidFill>
                <a:schemeClr val="tx1"/>
              </a:solidFill>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A客户购买B的金额</a:t>
            </a:r>
            <a:r>
              <a:rPr lang="zh-CN" altLang="en-US" sz="1600" dirty="0">
                <a:ea typeface="宋体" panose="02010600030101010101" pitchFamily="2" charset="-122"/>
                <a:sym typeface="+mn-ea"/>
              </a:rPr>
              <a:t> = </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VAR Acustomer=CALCULATETABLE(VALUES('订单表'[客户ID]))</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VAR Bcustomer=CALCULATETABLE(VALUES('订单表'[客户ID]),USERELATIONSHIP('关联产品表'[产品ID],'订单表'[产品ID]),ALL('产品表'))</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RETURN IF([产品AB是否一致],BLANK(),CALCULATE([关联产品B的销售额],NATURALINNERJOIN(Acustomer,Bcustomer)))</a:t>
            </a:r>
            <a:endParaRPr lang="zh-CN" altLang="en-US" sz="1600" dirty="0">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A客户购买B的金额 平均值</a:t>
            </a:r>
            <a:r>
              <a:rPr lang="zh-CN" altLang="en-US" sz="1600" dirty="0">
                <a:ea typeface="宋体" panose="02010600030101010101" pitchFamily="2" charset="-122"/>
                <a:sym typeface="+mn-ea"/>
              </a:rPr>
              <a:t> = AVERAGEX(ALL('产品表'[产品名称]),[A客户购买B的金额])</a:t>
            </a:r>
            <a:endParaRPr lang="zh-CN" altLang="en-US" sz="1600" dirty="0">
              <a:ea typeface="宋体" panose="02010600030101010101" pitchFamily="2" charset="-122"/>
              <a:sym typeface="+mn-ea"/>
            </a:endParaRPr>
          </a:p>
        </p:txBody>
      </p:sp>
      <p:sp>
        <p:nvSpPr>
          <p:cNvPr id="2" name="标题 1"/>
          <p:cNvSpPr/>
          <p:nvPr>
            <p:ph type="title"/>
          </p:nvPr>
        </p:nvSpPr>
        <p:spPr/>
        <p:txBody>
          <a:bodyPr/>
          <a:p>
            <a:r>
              <a:rPr lang="zh-CN" dirty="0">
                <a:solidFill>
                  <a:srgbClr val="C00000"/>
                </a:solidFill>
                <a:sym typeface="+mn-ea"/>
              </a:rPr>
              <a:t>BI报表（产品关联分析）</a:t>
            </a:r>
            <a:endParaRPr lang="zh-CN" dirty="0">
              <a:solidFill>
                <a:srgbClr val="C00000"/>
              </a:solidFill>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69925" y="138620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绘制散点图：</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详细信息：产品名称</a:t>
            </a:r>
            <a:endParaRPr 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X</a:t>
            </a:r>
            <a:r>
              <a:rPr lang="zh-CN" altLang="en-US" sz="1600" dirty="0">
                <a:ea typeface="宋体" panose="02010600030101010101" pitchFamily="2" charset="-122"/>
                <a:sym typeface="+mn-ea"/>
              </a:rPr>
              <a:t>轴：</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客户购买</a:t>
            </a:r>
            <a:r>
              <a:rPr lang="en-US" altLang="zh-CN" sz="1600" dirty="0">
                <a:ea typeface="宋体" panose="02010600030101010101" pitchFamily="2" charset="-122"/>
                <a:sym typeface="+mn-ea"/>
              </a:rPr>
              <a:t>B</a:t>
            </a:r>
            <a:r>
              <a:rPr lang="zh-CN" altLang="en-US" sz="1600" dirty="0">
                <a:ea typeface="宋体" panose="02010600030101010101" pitchFamily="2" charset="-122"/>
                <a:sym typeface="+mn-ea"/>
              </a:rPr>
              <a:t>的金额</a:t>
            </a:r>
            <a:endParaRPr lang="zh-CN" altLang="en-US"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Y</a:t>
            </a:r>
            <a:r>
              <a:rPr lang="zh-CN" altLang="en-US" sz="1600" dirty="0">
                <a:ea typeface="宋体" panose="02010600030101010101" pitchFamily="2" charset="-122"/>
                <a:sym typeface="+mn-ea"/>
              </a:rPr>
              <a:t>周：关联客户占比</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绘制四象限：在分析按钮中，选择平均值线</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打开类别标签</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格式</a:t>
            </a:r>
            <a:r>
              <a:rPr lang="en-US" altLang="zh-CN" sz="1600" dirty="0">
                <a:ea typeface="宋体" panose="02010600030101010101" pitchFamily="2" charset="-122"/>
                <a:sym typeface="+mn-ea"/>
              </a:rPr>
              <a:t>-&gt;</a:t>
            </a:r>
            <a:r>
              <a:rPr lang="zh-CN" altLang="en-US" sz="1600" dirty="0">
                <a:ea typeface="宋体" panose="02010600030101010101" pitchFamily="2" charset="-122"/>
                <a:sym typeface="+mn-ea"/>
              </a:rPr>
              <a:t>形状</a:t>
            </a:r>
            <a:r>
              <a:rPr lang="en-US" altLang="zh-CN" sz="1600" dirty="0">
                <a:ea typeface="宋体" panose="02010600030101010101" pitchFamily="2" charset="-122"/>
                <a:sym typeface="+mn-ea"/>
              </a:rPr>
              <a:t>-&gt;</a:t>
            </a:r>
            <a:r>
              <a:rPr lang="zh-CN" altLang="zh-CN" sz="1600" dirty="0">
                <a:ea typeface="宋体" panose="02010600030101010101" pitchFamily="2" charset="-122"/>
                <a:sym typeface="+mn-ea"/>
              </a:rPr>
              <a:t>三角形</a:t>
            </a:r>
            <a:endParaRPr lang="zh-CN" altLang="zh-CN" sz="1600" dirty="0">
              <a:ea typeface="宋体" panose="02010600030101010101" pitchFamily="2" charset="-122"/>
              <a:sym typeface="+mn-ea"/>
            </a:endParaRPr>
          </a:p>
          <a:p>
            <a:pPr marL="0" indent="0">
              <a:lnSpc>
                <a:spcPct val="150000"/>
              </a:lnSpc>
              <a:buNone/>
            </a:pPr>
            <a:r>
              <a:rPr lang="zh-CN" altLang="zh-CN" sz="1600" dirty="0">
                <a:ea typeface="宋体" panose="02010600030101010101" pitchFamily="2" charset="-122"/>
                <a:sym typeface="+mn-ea"/>
              </a:rPr>
              <a:t>数据颜色-&gt;将默认颜色修改为fx，格式模式 字段值，一句为 散点图配色</a:t>
            </a:r>
            <a:endParaRPr lang="zh-CN" altLang="zh-CN" sz="1600" dirty="0">
              <a:ea typeface="宋体" panose="02010600030101010101" pitchFamily="2" charset="-122"/>
              <a:sym typeface="+mn-ea"/>
            </a:endParaRPr>
          </a:p>
        </p:txBody>
      </p:sp>
      <p:sp>
        <p:nvSpPr>
          <p:cNvPr id="3" name="Content Placeholder 2"/>
          <p:cNvSpPr txBox="1">
            <a:spLocks noGrp="1"/>
          </p:cNvSpPr>
          <p:nvPr/>
        </p:nvSpPr>
        <p:spPr>
          <a:xfrm>
            <a:off x="6134100" y="1150620"/>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度量值：散点图配色</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散点图配色 = </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SWITCH(TRUE(),</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AND([A客户购买B的金额]&gt;=[A客户购买B的金额 平均值],[关联客户占比]&gt;=[关联客户占比 平均值]),"#FF6440",</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AND([A客户购买B的金额]&gt;=[A客户购买B的金额 平均值],[关联客户占比]&lt;[关联客户占比 平均值]),"#FFBC00",</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AND([A客户购买B的金额]&lt;[A客户购买B的金额 平均值],[关联客户占比]&gt;=[关联客户占比 平均值]),"#00B74A",</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AND([A客户购买B的金额]&lt;[A客户购买B的金额 平均值],[关联客户占比]&lt;[关联客户占比 平均值]),"#7277D8"</a:t>
            </a: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a:t>
            </a:r>
            <a:endParaRPr lang="zh-CN" altLang="en-US" sz="1600" dirty="0">
              <a:ea typeface="宋体" panose="02010600030101010101" pitchFamily="2" charset="-122"/>
              <a:sym typeface="+mn-ea"/>
            </a:endParaRPr>
          </a:p>
        </p:txBody>
      </p:sp>
      <p:sp>
        <p:nvSpPr>
          <p:cNvPr id="2" name="Content Placeholder 2"/>
          <p:cNvSpPr txBox="1">
            <a:spLocks noGrp="1"/>
          </p:cNvSpPr>
          <p:nvPr/>
        </p:nvSpPr>
        <p:spPr>
          <a:xfrm>
            <a:off x="11244580" y="3003550"/>
            <a:ext cx="713740" cy="469900"/>
          </a:xfrm>
          <a:prstGeom prst="rect">
            <a:avLst/>
          </a:prstGeom>
          <a:solidFill>
            <a:srgbClr val="FF6440"/>
          </a:solidFill>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粉色</a:t>
            </a:r>
            <a:endParaRPr lang="zh-CN" altLang="en-US" sz="1600" dirty="0">
              <a:ea typeface="宋体" panose="02010600030101010101" pitchFamily="2" charset="-122"/>
              <a:sym typeface="+mn-ea"/>
            </a:endParaRPr>
          </a:p>
        </p:txBody>
      </p:sp>
      <p:sp>
        <p:nvSpPr>
          <p:cNvPr id="5" name="Content Placeholder 2"/>
          <p:cNvSpPr txBox="1">
            <a:spLocks noGrp="1"/>
          </p:cNvSpPr>
          <p:nvPr/>
        </p:nvSpPr>
        <p:spPr>
          <a:xfrm>
            <a:off x="11244580" y="3801745"/>
            <a:ext cx="713740" cy="469900"/>
          </a:xfrm>
          <a:prstGeom prst="rect">
            <a:avLst/>
          </a:prstGeom>
          <a:solidFill>
            <a:srgbClr val="FFBC00"/>
          </a:solidFill>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黄色</a:t>
            </a:r>
            <a:endParaRPr lang="zh-CN" altLang="en-US" sz="1600" dirty="0">
              <a:ea typeface="宋体" panose="02010600030101010101" pitchFamily="2" charset="-122"/>
              <a:sym typeface="+mn-ea"/>
            </a:endParaRPr>
          </a:p>
        </p:txBody>
      </p:sp>
      <p:sp>
        <p:nvSpPr>
          <p:cNvPr id="6" name="Content Placeholder 2"/>
          <p:cNvSpPr txBox="1">
            <a:spLocks noGrp="1"/>
          </p:cNvSpPr>
          <p:nvPr/>
        </p:nvSpPr>
        <p:spPr>
          <a:xfrm>
            <a:off x="11244580" y="4695190"/>
            <a:ext cx="713740" cy="469900"/>
          </a:xfrm>
          <a:prstGeom prst="rect">
            <a:avLst/>
          </a:prstGeom>
          <a:solidFill>
            <a:srgbClr val="00B74A"/>
          </a:solidFill>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绿色</a:t>
            </a:r>
            <a:endParaRPr lang="zh-CN" altLang="en-US" sz="1600" dirty="0">
              <a:ea typeface="宋体" panose="02010600030101010101" pitchFamily="2" charset="-122"/>
              <a:sym typeface="+mn-ea"/>
            </a:endParaRPr>
          </a:p>
        </p:txBody>
      </p:sp>
      <p:sp>
        <p:nvSpPr>
          <p:cNvPr id="7" name="Content Placeholder 2"/>
          <p:cNvSpPr txBox="1">
            <a:spLocks noGrp="1"/>
          </p:cNvSpPr>
          <p:nvPr/>
        </p:nvSpPr>
        <p:spPr>
          <a:xfrm>
            <a:off x="11249660" y="5541010"/>
            <a:ext cx="713740" cy="469900"/>
          </a:xfrm>
          <a:prstGeom prst="rect">
            <a:avLst/>
          </a:prstGeom>
          <a:solidFill>
            <a:srgbClr val="7277D8"/>
          </a:solidFill>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紫色</a:t>
            </a:r>
            <a:endParaRPr lang="zh-CN" altLang="en-US" sz="1600" dirty="0">
              <a:ea typeface="宋体" panose="02010600030101010101" pitchFamily="2" charset="-122"/>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BI</a:t>
            </a:r>
            <a:r>
              <a:rPr lang="zh-CN" altLang="en-US" dirty="0">
                <a:sym typeface="+mn-ea"/>
              </a:rPr>
              <a:t>报表（</a:t>
            </a:r>
            <a:r>
              <a:rPr lang="zh-CN" dirty="0">
                <a:sym typeface="+mn-ea"/>
              </a:rPr>
              <a:t>产品关联分析）</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669925" y="1386205"/>
            <a:ext cx="5478145" cy="49796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如何打造好的</a:t>
            </a:r>
            <a:r>
              <a:rPr lang="en-US" altLang="zh-CN" sz="1800" dirty="0">
                <a:latin typeface="宋体" panose="02010600030101010101" pitchFamily="2" charset="-122"/>
                <a:ea typeface="宋体" panose="02010600030101010101" pitchFamily="2" charset="-122"/>
                <a:cs typeface="宋体" panose="02010600030101010101" pitchFamily="2" charset="-122"/>
                <a:sym typeface="+mn-ea"/>
              </a:rPr>
              <a:t>DashBoard</a:t>
            </a:r>
            <a:r>
              <a:rPr lang="zh-CN" altLang="zh-CN" sz="1800" dirty="0">
                <a:latin typeface="宋体" panose="02010600030101010101" pitchFamily="2" charset="-122"/>
                <a:ea typeface="宋体" panose="02010600030101010101" pitchFamily="2" charset="-122"/>
                <a:cs typeface="宋体" panose="02010600030101010101" pitchFamily="2" charset="-122"/>
                <a:sym typeface="+mn-ea"/>
              </a:rPr>
              <a:t>体验：</a:t>
            </a:r>
            <a:endParaRPr lang="zh-CN" altLang="zh-CN" sz="18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限定在一个屏幕可以查看的内容，太多的信息</a:t>
            </a:r>
            <a:r>
              <a:rPr lang="en-US" altLang="zh-CN" sz="18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数据会造成读者的混乱</a:t>
            </a:r>
            <a:endParaRPr lang="zh-CN" altLang="en-US" sz="18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考虑从上到下的阅读习惯，上面放关键的</a:t>
            </a:r>
            <a:r>
              <a:rPr lang="en-US" altLang="zh-CN" sz="1800" dirty="0">
                <a:latin typeface="宋体" panose="02010600030101010101" pitchFamily="2" charset="-122"/>
                <a:ea typeface="宋体" panose="02010600030101010101" pitchFamily="2" charset="-122"/>
                <a:cs typeface="宋体" panose="02010600030101010101" pitchFamily="2" charset="-122"/>
                <a:sym typeface="+mn-ea"/>
              </a:rPr>
              <a:t>KPI</a:t>
            </a: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，下面放些细节信息</a:t>
            </a:r>
            <a:endParaRPr lang="zh-CN" altLang="en-US" sz="18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限定仪表板包含</a:t>
            </a:r>
            <a:r>
              <a:rPr lang="en-US" altLang="zh-CN" sz="18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到</a:t>
            </a:r>
            <a:r>
              <a:rPr lang="en-US" altLang="zh-CN" sz="18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个关键的</a:t>
            </a:r>
            <a:r>
              <a:rPr lang="en-US" altLang="zh-CN" sz="1800" dirty="0">
                <a:latin typeface="宋体" panose="02010600030101010101" pitchFamily="2" charset="-122"/>
                <a:ea typeface="宋体" panose="02010600030101010101" pitchFamily="2" charset="-122"/>
                <a:cs typeface="宋体" panose="02010600030101010101" pitchFamily="2" charset="-122"/>
                <a:sym typeface="+mn-ea"/>
              </a:rPr>
              <a:t>KPI,</a:t>
            </a: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图表或图形</a:t>
            </a:r>
            <a:endParaRPr lang="zh-CN" altLang="en-US" sz="18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提供足够的上下文，将有关联性的图形放在一起</a:t>
            </a:r>
            <a:endParaRPr lang="zh-CN" altLang="en-US" sz="18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避免没有任何解释的单一数字出现</a:t>
            </a:r>
            <a:endParaRPr lang="zh-CN" altLang="en-US" sz="18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zh-CN" altLang="en-US" sz="1800" dirty="0">
                <a:latin typeface="宋体" panose="02010600030101010101" pitchFamily="2" charset="-122"/>
                <a:ea typeface="宋体" panose="02010600030101010101" pitchFamily="2" charset="-122"/>
                <a:cs typeface="宋体" panose="02010600030101010101" pitchFamily="2" charset="-122"/>
                <a:sym typeface="+mn-ea"/>
              </a:rPr>
              <a:t>不要为了漂亮而选择没必要的图形</a:t>
            </a:r>
            <a:endParaRPr lang="en-US" altLang="zh-CN" sz="1800" dirty="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sym typeface="+mn-ea"/>
              </a:rPr>
              <a:t>Project：移动推荐系统</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67424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移动推荐系统</a:t>
            </a:r>
            <a:endParaRPr sz="1800" dirty="0">
              <a:ea typeface="宋体" panose="02010600030101010101" pitchFamily="2" charset="-122"/>
              <a:sym typeface="+mn-ea"/>
            </a:endParaRPr>
          </a:p>
          <a:p>
            <a:pPr>
              <a:lnSpc>
                <a:spcPct val="150000"/>
              </a:lnSpc>
            </a:pPr>
            <a:r>
              <a:rPr altLang="zh-CN" sz="1600" dirty="0">
                <a:ea typeface="宋体" panose="02010600030101010101" pitchFamily="2" charset="-122"/>
                <a:sym typeface="+mn-ea"/>
              </a:rPr>
              <a:t>https://tianchi.aliyun.com/competition/entrance/231522/information</a:t>
            </a:r>
            <a:endParaRPr altLang="zh-CN" sz="16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在真实的业务场景下，需要对所有商品的一个子集构建个性化推荐模型。在这个任务中，不仅需要利用用户在这个商品子集上的行为数据，还需要利用更丰富的用户行为数据：</a:t>
            </a:r>
            <a:endParaRPr lang="zh-CN" sz="1800" dirty="0">
              <a:ea typeface="宋体" panose="02010600030101010101" pitchFamily="2" charset="-122"/>
              <a:sym typeface="+mn-ea"/>
            </a:endParaRPr>
          </a:p>
          <a:p>
            <a:pPr marL="0" indent="0">
              <a:lnSpc>
                <a:spcPct val="150000"/>
              </a:lnSpc>
              <a:buNone/>
            </a:pPr>
            <a:endParaRPr lang="zh-CN" sz="1800" dirty="0">
              <a:ea typeface="宋体" panose="02010600030101010101" pitchFamily="2" charset="-122"/>
              <a:sym typeface="+mn-ea"/>
            </a:endParaRPr>
          </a:p>
          <a:p>
            <a:pPr marL="0" indent="0">
              <a:lnSpc>
                <a:spcPct val="150000"/>
              </a:lnSpc>
              <a:buNone/>
            </a:pPr>
            <a:endParaRPr lang="zh-CN" sz="1800" dirty="0">
              <a:ea typeface="宋体" panose="02010600030101010101" pitchFamily="2" charset="-122"/>
              <a:sym typeface="+mn-ea"/>
            </a:endParaRPr>
          </a:p>
          <a:p>
            <a:pPr marL="0" indent="0">
              <a:lnSpc>
                <a:spcPct val="150000"/>
              </a:lnSpc>
              <a:buNone/>
            </a:pPr>
            <a:endParaRPr lang="zh-CN" sz="1800" dirty="0">
              <a:ea typeface="宋体" panose="02010600030101010101" pitchFamily="2" charset="-122"/>
              <a:sym typeface="+mn-ea"/>
            </a:endParaRPr>
          </a:p>
          <a:p>
            <a:pPr marL="0" indent="0">
              <a:lnSpc>
                <a:spcPct val="150000"/>
              </a:lnSpc>
              <a:buNone/>
            </a:pPr>
            <a:endParaRPr 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目标是使用D来构造U中用户对P中商品的推荐模型</a:t>
            </a:r>
            <a:endParaRPr lang="zh-CN"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837565" y="3834765"/>
          <a:ext cx="5063490" cy="2120900"/>
        </p:xfrm>
        <a:graphic>
          <a:graphicData uri="http://schemas.openxmlformats.org/drawingml/2006/table">
            <a:tbl>
              <a:tblPr firstRow="1" bandRow="1">
                <a:tableStyleId>{5940675A-B579-460E-94D1-54222C63F5DA}</a:tableStyleId>
              </a:tblPr>
              <a:tblGrid>
                <a:gridCol w="1335405"/>
                <a:gridCol w="3728085"/>
              </a:tblGrid>
              <a:tr h="373380">
                <a:tc>
                  <a:txBody>
                    <a:bodyPr/>
                    <a:p>
                      <a:pPr algn="l">
                        <a:buNone/>
                      </a:pPr>
                      <a:r>
                        <a:rPr lang="zh-CN" altLang="en-US" sz="1800"/>
                        <a:t>符号</a:t>
                      </a:r>
                      <a:endParaRPr lang="zh-CN" altLang="en-US" sz="1800"/>
                    </a:p>
                  </a:txBody>
                  <a:tcPr/>
                </a:tc>
                <a:tc>
                  <a:txBody>
                    <a:bodyPr/>
                    <a:p>
                      <a:pPr algn="l">
                        <a:buNone/>
                      </a:pPr>
                      <a:r>
                        <a:rPr lang="zh-CN" altLang="en-US" sz="1800"/>
                        <a:t>含义</a:t>
                      </a:r>
                      <a:endParaRPr lang="zh-CN" altLang="en-US" sz="1800"/>
                    </a:p>
                  </a:txBody>
                  <a:tcPr/>
                </a:tc>
              </a:tr>
              <a:tr h="436880">
                <a:tc>
                  <a:txBody>
                    <a:bodyPr/>
                    <a:p>
                      <a:pPr algn="l">
                        <a:buNone/>
                      </a:pPr>
                      <a:r>
                        <a:rPr lang="en-US" altLang="zh-CN" sz="1800"/>
                        <a:t>U</a:t>
                      </a:r>
                      <a:endParaRPr lang="en-US" altLang="zh-CN" sz="1800"/>
                    </a:p>
                  </a:txBody>
                  <a:tcPr/>
                </a:tc>
                <a:tc>
                  <a:txBody>
                    <a:bodyPr/>
                    <a:p>
                      <a:pPr algn="l">
                        <a:buNone/>
                      </a:pPr>
                      <a:r>
                        <a:rPr lang="zh-CN" altLang="en-US" sz="1800"/>
                        <a:t>用户集合</a:t>
                      </a:r>
                      <a:endParaRPr lang="zh-CN" altLang="en-US" sz="1800"/>
                    </a:p>
                  </a:txBody>
                  <a:tcPr/>
                </a:tc>
              </a:tr>
              <a:tr h="436880">
                <a:tc>
                  <a:txBody>
                    <a:bodyPr/>
                    <a:p>
                      <a:pPr algn="l">
                        <a:buNone/>
                      </a:pPr>
                      <a:r>
                        <a:rPr lang="en-US" altLang="zh-CN" sz="1800"/>
                        <a:t>I</a:t>
                      </a:r>
                      <a:endParaRPr lang="en-US" altLang="zh-CN" sz="1800"/>
                    </a:p>
                  </a:txBody>
                  <a:tcPr/>
                </a:tc>
                <a:tc>
                  <a:txBody>
                    <a:bodyPr/>
                    <a:p>
                      <a:pPr algn="l">
                        <a:buNone/>
                      </a:pPr>
                      <a:r>
                        <a:rPr lang="zh-CN" altLang="en-US" sz="1800"/>
                        <a:t>商品全集</a:t>
                      </a:r>
                      <a:endParaRPr lang="zh-CN" altLang="en-US" sz="1800"/>
                    </a:p>
                  </a:txBody>
                  <a:tcPr/>
                </a:tc>
              </a:tr>
              <a:tr h="436880">
                <a:tc>
                  <a:txBody>
                    <a:bodyPr/>
                    <a:p>
                      <a:pPr algn="l">
                        <a:buNone/>
                      </a:pPr>
                      <a:r>
                        <a:rPr lang="en-US" altLang="zh-CN" sz="1800"/>
                        <a:t>P</a:t>
                      </a:r>
                      <a:endParaRPr lang="en-US" altLang="zh-CN" sz="1800"/>
                    </a:p>
                  </a:txBody>
                  <a:tcPr/>
                </a:tc>
                <a:tc>
                  <a:txBody>
                    <a:bodyPr/>
                    <a:p>
                      <a:pPr algn="l">
                        <a:buNone/>
                      </a:pPr>
                      <a:r>
                        <a:rPr lang="zh-CN" sz="1800" dirty="0">
                          <a:ea typeface="宋体" panose="02010600030101010101" pitchFamily="2" charset="-122"/>
                          <a:sym typeface="+mn-ea"/>
                        </a:rPr>
                        <a:t>商品子集，P ⊆ I</a:t>
                      </a:r>
                      <a:endParaRPr lang="zh-CN" altLang="en-US" sz="1800"/>
                    </a:p>
                  </a:txBody>
                  <a:tcPr/>
                </a:tc>
              </a:tr>
              <a:tr h="436880">
                <a:tc>
                  <a:txBody>
                    <a:bodyPr/>
                    <a:p>
                      <a:pPr algn="l">
                        <a:buNone/>
                      </a:pPr>
                      <a:r>
                        <a:rPr lang="zh-CN" sz="1800" dirty="0">
                          <a:ea typeface="宋体" panose="02010600030101010101" pitchFamily="2" charset="-122"/>
                          <a:sym typeface="+mn-ea"/>
                        </a:rPr>
                        <a:t>D</a:t>
                      </a:r>
                      <a:endParaRPr lang="zh-CN" altLang="en-US" sz="1800"/>
                    </a:p>
                  </a:txBody>
                  <a:tcPr/>
                </a:tc>
                <a:tc>
                  <a:txBody>
                    <a:bodyPr/>
                    <a:p>
                      <a:pPr algn="l">
                        <a:buNone/>
                      </a:pPr>
                      <a:r>
                        <a:rPr lang="zh-CN" sz="1800" dirty="0">
                          <a:ea typeface="宋体" panose="02010600030101010101" pitchFamily="2" charset="-122"/>
                          <a:sym typeface="+mn-ea"/>
                        </a:rPr>
                        <a:t>用户对商品全集的行为数据集合</a:t>
                      </a:r>
                      <a:endParaRPr lang="zh-CN" altLang="en-US" sz="1800"/>
                    </a:p>
                  </a:txBody>
                  <a:tcPr/>
                </a:tc>
              </a:tr>
            </a:tbl>
          </a:graphicData>
        </a:graphic>
      </p:graphicFrame>
      <p:pic>
        <p:nvPicPr>
          <p:cNvPr id="3" name="图片 2"/>
          <p:cNvPicPr>
            <a:picLocks noChangeAspect="1"/>
          </p:cNvPicPr>
          <p:nvPr/>
        </p:nvPicPr>
        <p:blipFill>
          <a:blip r:embed="rId2"/>
          <a:stretch>
            <a:fillRect/>
          </a:stretch>
        </p:blipFill>
        <p:spPr>
          <a:xfrm>
            <a:off x="8023225" y="2312035"/>
            <a:ext cx="3611880" cy="2708910"/>
          </a:xfrm>
          <a:prstGeom prst="rect">
            <a:avLst/>
          </a:prstGeom>
        </p:spPr>
      </p:pic>
    </p:spTree>
    <p:custDataLst>
      <p:tags r:id="rId3"/>
    </p:custData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sym typeface="+mn-ea"/>
              </a:rPr>
              <a:t>Project：移动推荐系统</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223645"/>
            <a:ext cx="56629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移动推荐系统</a:t>
            </a:r>
            <a:endParaRPr sz="1600" dirty="0">
              <a:ea typeface="宋体" panose="02010600030101010101" pitchFamily="2" charset="-122"/>
              <a:sym typeface="+mn-ea"/>
            </a:endParaRPr>
          </a:p>
          <a:p>
            <a:pPr>
              <a:lnSpc>
                <a:spcPct val="150000"/>
              </a:lnSpc>
            </a:pPr>
            <a:r>
              <a:rPr altLang="zh-CN" sz="1600" dirty="0">
                <a:ea typeface="宋体" panose="02010600030101010101" pitchFamily="2" charset="-122"/>
                <a:sym typeface="+mn-ea"/>
              </a:rPr>
              <a:t>2</a:t>
            </a:r>
            <a:r>
              <a:rPr lang="zh-CN" sz="1600" dirty="0">
                <a:ea typeface="宋体" panose="02010600030101010101" pitchFamily="2" charset="-122"/>
                <a:sym typeface="+mn-ea"/>
              </a:rPr>
              <a:t>万</a:t>
            </a:r>
            <a:r>
              <a:rPr altLang="zh-CN" sz="1600" dirty="0">
                <a:ea typeface="宋体" panose="02010600030101010101" pitchFamily="2" charset="-122"/>
                <a:sym typeface="+mn-ea"/>
              </a:rPr>
              <a:t>用户的完整行为数据以及百万级的商品信息</a:t>
            </a:r>
            <a:endParaRPr altLang="zh-CN"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训练数据包含了抽样出来的一定量用户在一个月时间（11.18~12.18）之内的移动端行为数据（D）</a:t>
            </a:r>
            <a:r>
              <a:rPr lang="zh-CN" sz="1600" dirty="0">
                <a:ea typeface="宋体" panose="02010600030101010101" pitchFamily="2" charset="-122"/>
                <a:sym typeface="+mn-ea"/>
              </a:rPr>
              <a:t>，对应数据表tianchi_fresh_comp_train_user</a:t>
            </a:r>
            <a:r>
              <a:rPr lang="en-US" altLang="zh-CN" sz="1600" dirty="0">
                <a:ea typeface="宋体" panose="02010600030101010101" pitchFamily="2" charset="-122"/>
                <a:sym typeface="+mn-ea"/>
              </a:rPr>
              <a:t>.csv</a:t>
            </a:r>
            <a:endParaRPr lang="en-US" altLang="zh-CN" sz="1600" dirty="0">
              <a:ea typeface="宋体" panose="02010600030101010101" pitchFamily="2" charset="-122"/>
              <a:sym typeface="+mn-ea"/>
            </a:endParaRPr>
          </a:p>
        </p:txBody>
      </p:sp>
      <p:sp>
        <p:nvSpPr>
          <p:cNvPr id="6" name="Content Placeholder 2"/>
          <p:cNvSpPr txBox="1">
            <a:spLocks noGrp="1"/>
          </p:cNvSpPr>
          <p:nvPr/>
        </p:nvSpPr>
        <p:spPr>
          <a:xfrm>
            <a:off x="6499225" y="1750695"/>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1600" dirty="0">
                <a:ea typeface="宋体" panose="02010600030101010101" pitchFamily="2" charset="-122"/>
                <a:sym typeface="+mn-ea"/>
              </a:rPr>
              <a:t>商品子集（P）</a:t>
            </a:r>
            <a:r>
              <a:rPr lang="zh-CN" sz="1600" dirty="0">
                <a:ea typeface="宋体" panose="02010600030101010101" pitchFamily="2" charset="-122"/>
                <a:sym typeface="+mn-ea"/>
              </a:rPr>
              <a:t>，数据表</a:t>
            </a:r>
            <a:r>
              <a:rPr sz="1600" dirty="0">
                <a:ea typeface="宋体" panose="02010600030101010101" pitchFamily="2" charset="-122"/>
                <a:sym typeface="+mn-ea"/>
              </a:rPr>
              <a:t>为tianchi_fresh_comp_train_item</a:t>
            </a:r>
            <a:r>
              <a:rPr lang="en-US" sz="1600" dirty="0">
                <a:ea typeface="宋体" panose="02010600030101010101" pitchFamily="2" charset="-122"/>
                <a:sym typeface="+mn-ea"/>
              </a:rPr>
              <a:t>.csv</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评分数据是用户在一个月之后的一天（12.19）对商品子集（P）的购买数据</a:t>
            </a:r>
            <a:endParaRPr sz="1600" dirty="0">
              <a:ea typeface="宋体" panose="02010600030101010101" pitchFamily="2" charset="-122"/>
              <a:sym typeface="+mn-ea"/>
            </a:endParaRPr>
          </a:p>
        </p:txBody>
      </p:sp>
      <p:graphicFrame>
        <p:nvGraphicFramePr>
          <p:cNvPr id="8" name="表格 7"/>
          <p:cNvGraphicFramePr/>
          <p:nvPr>
            <p:custDataLst>
              <p:tags r:id="rId1"/>
            </p:custDataLst>
          </p:nvPr>
        </p:nvGraphicFramePr>
        <p:xfrm>
          <a:off x="598805" y="3455670"/>
          <a:ext cx="5539740" cy="3034030"/>
        </p:xfrm>
        <a:graphic>
          <a:graphicData uri="http://schemas.openxmlformats.org/drawingml/2006/table">
            <a:tbl>
              <a:tblPr firstRow="1" bandRow="1">
                <a:tableStyleId>{5C22544A-7EE6-4342-B048-85BDC9FD1C3A}</a:tableStyleId>
              </a:tblPr>
              <a:tblGrid>
                <a:gridCol w="1846580"/>
                <a:gridCol w="1619250"/>
                <a:gridCol w="2073910"/>
              </a:tblGrid>
              <a:tr h="302260">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字段</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zh-CN" sz="1600">
                          <a:solidFill>
                            <a:srgbClr val="373D41"/>
                          </a:solidFill>
                          <a:latin typeface="Arial" panose="020B0604020202020204" pitchFamily="34" charset="0"/>
                          <a:ea typeface="Arial" panose="020B0604020202020204" charset="-122"/>
                        </a:rPr>
                        <a:t>字段说明</a:t>
                      </a:r>
                      <a:endParaRPr lang="zh-CN" altLang="en-US" sz="1600">
                        <a:solidFill>
                          <a:srgbClr val="373D41"/>
                        </a:solidFill>
                        <a:latin typeface="Arial" panose="020B0604020202020204" pitchFamily="34" charset="0"/>
                        <a:ea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zh-CN" sz="1600">
                          <a:solidFill>
                            <a:srgbClr val="373D41"/>
                          </a:solidFill>
                          <a:latin typeface="Arial" panose="020B0604020202020204" pitchFamily="34" charset="0"/>
                          <a:ea typeface="Arial" panose="020B0604020202020204" charset="-122"/>
                        </a:rPr>
                        <a:t>提取说明</a:t>
                      </a:r>
                      <a:endParaRPr lang="zh-CN" altLang="en-US" sz="1600">
                        <a:solidFill>
                          <a:srgbClr val="373D41"/>
                        </a:solidFill>
                        <a:latin typeface="Arial" panose="020B0604020202020204" pitchFamily="34" charset="0"/>
                        <a:ea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r>
              <a:tr h="358140">
                <a:tc>
                  <a:txBody>
                    <a:bodyPr/>
                    <a:p>
                      <a:pPr algn="ctr">
                        <a:buNone/>
                      </a:pPr>
                      <a:r>
                        <a:rPr lang="en-US" sz="1600">
                          <a:solidFill>
                            <a:srgbClr val="373D41"/>
                          </a:solidFill>
                          <a:latin typeface="Arial" panose="020B0604020202020204" charset="-122"/>
                        </a:rPr>
                        <a:t> user_id</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用户标识</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抽样&amp;字段脱敏</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r>
              <a:tr h="302260">
                <a:tc>
                  <a:txBody>
                    <a:bodyPr/>
                    <a:p>
                      <a:pPr algn="ctr">
                        <a:buNone/>
                      </a:pPr>
                      <a:r>
                        <a:rPr lang="en-US" sz="1600">
                          <a:solidFill>
                            <a:srgbClr val="373D41"/>
                          </a:solidFill>
                          <a:latin typeface="Arial" panose="020B0604020202020204" charset="-122"/>
                        </a:rPr>
                        <a:t> item_id</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商品标识</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字段脱敏</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r>
              <a:tr h="863600">
                <a:tc>
                  <a:txBody>
                    <a:bodyPr/>
                    <a:p>
                      <a:pPr algn="ctr">
                        <a:buNone/>
                      </a:pPr>
                      <a:r>
                        <a:rPr lang="en-US" sz="1600">
                          <a:solidFill>
                            <a:srgbClr val="373D41"/>
                          </a:solidFill>
                          <a:latin typeface="Arial" panose="020B0604020202020204" charset="-122"/>
                        </a:rPr>
                        <a:t> behavior_type </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用户对商品的行为类型</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包括浏览、收藏、加购物车、购买，对应取值分别是1、2、3、4</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r>
              <a:tr h="546100">
                <a:tc>
                  <a:txBody>
                    <a:bodyPr/>
                    <a:p>
                      <a:pPr algn="ctr">
                        <a:buNone/>
                      </a:pPr>
                      <a:r>
                        <a:rPr lang="en-US" sz="1600">
                          <a:solidFill>
                            <a:srgbClr val="373D41"/>
                          </a:solidFill>
                          <a:latin typeface="Arial" panose="020B0604020202020204" charset="-122"/>
                        </a:rPr>
                        <a:t> user_geohash</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用户位置的空间标识，可以为空</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由经纬度通过保密的算法生成</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r>
              <a:tr h="302260">
                <a:tc>
                  <a:txBody>
                    <a:bodyPr/>
                    <a:p>
                      <a:pPr algn="ctr">
                        <a:buNone/>
                      </a:pPr>
                      <a:r>
                        <a:rPr lang="en-US" sz="1600">
                          <a:solidFill>
                            <a:srgbClr val="373D41"/>
                          </a:solidFill>
                          <a:latin typeface="Arial" panose="020B0604020202020204" charset="-122"/>
                        </a:rPr>
                        <a:t>item_category</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c>
                  <a:txBody>
                    <a:bodyPr/>
                    <a:p>
                      <a:pPr algn="ctr">
                        <a:buNone/>
                      </a:pPr>
                      <a:r>
                        <a:rPr lang="zh-CN" sz="1600">
                          <a:solidFill>
                            <a:srgbClr val="373D41"/>
                          </a:solidFill>
                          <a:latin typeface="Arial" panose="020B0604020202020204" pitchFamily="34" charset="0"/>
                          <a:ea typeface="Arial" panose="020B0604020202020204" charset="-122"/>
                        </a:rPr>
                        <a:t>商品分类标识</a:t>
                      </a:r>
                      <a:endParaRPr lang="zh-CN" altLang="en-US" sz="1600">
                        <a:solidFill>
                          <a:srgbClr val="373D41"/>
                        </a:solidFill>
                        <a:latin typeface="Arial" panose="020B0604020202020204" pitchFamily="34" charset="0"/>
                        <a:ea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c>
                  <a:txBody>
                    <a:bodyPr/>
                    <a:p>
                      <a:pPr algn="ctr">
                        <a:buNone/>
                      </a:pPr>
                      <a:r>
                        <a:rPr lang="zh-CN" sz="1600">
                          <a:solidFill>
                            <a:srgbClr val="373D41"/>
                          </a:solidFill>
                          <a:latin typeface="Arial" panose="020B0604020202020204" pitchFamily="34" charset="0"/>
                          <a:ea typeface="Arial" panose="020B0604020202020204" charset="-122"/>
                        </a:rPr>
                        <a:t>字段脱敏</a:t>
                      </a:r>
                      <a:endParaRPr lang="zh-CN" altLang="en-US" sz="1600">
                        <a:solidFill>
                          <a:srgbClr val="373D41"/>
                        </a:solidFill>
                        <a:latin typeface="Arial" panose="020B0604020202020204" pitchFamily="34" charset="0"/>
                        <a:ea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r>
              <a:tr h="359410">
                <a:tc>
                  <a:txBody>
                    <a:bodyPr/>
                    <a:p>
                      <a:pPr algn="ctr">
                        <a:buNone/>
                      </a:pPr>
                      <a:r>
                        <a:rPr lang="en-US" sz="1600">
                          <a:solidFill>
                            <a:srgbClr val="373D41"/>
                          </a:solidFill>
                          <a:latin typeface="Arial" panose="020B0604020202020204" charset="-122"/>
                        </a:rPr>
                        <a:t>time</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a:buNone/>
                      </a:pPr>
                      <a:r>
                        <a:rPr lang="zh-CN" sz="1600">
                          <a:solidFill>
                            <a:srgbClr val="373D41"/>
                          </a:solidFill>
                          <a:latin typeface="Arial" panose="020B0604020202020204" pitchFamily="34" charset="0"/>
                          <a:ea typeface="Arial" panose="020B0604020202020204" charset="-122"/>
                        </a:rPr>
                        <a:t>行为时间</a:t>
                      </a:r>
                      <a:endParaRPr lang="zh-CN" altLang="en-US" sz="1600">
                        <a:solidFill>
                          <a:srgbClr val="373D41"/>
                        </a:solidFill>
                        <a:latin typeface="Arial" panose="020B0604020202020204" pitchFamily="34" charset="0"/>
                        <a:ea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a:buNone/>
                      </a:pPr>
                      <a:r>
                        <a:rPr lang="zh-CN" sz="1600">
                          <a:solidFill>
                            <a:srgbClr val="373D41"/>
                          </a:solidFill>
                          <a:latin typeface="Arial" panose="020B0604020202020204" pitchFamily="34" charset="0"/>
                          <a:ea typeface="Arial" panose="020B0604020202020204" charset="-122"/>
                        </a:rPr>
                        <a:t>精确到小时级别</a:t>
                      </a:r>
                      <a:endParaRPr lang="zh-CN" altLang="en-US" sz="1600">
                        <a:solidFill>
                          <a:srgbClr val="373D41"/>
                        </a:solidFill>
                        <a:latin typeface="Arial" panose="020B0604020202020204" pitchFamily="34" charset="0"/>
                        <a:ea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E8E8E8"/>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graphicFrame>
        <p:nvGraphicFramePr>
          <p:cNvPr id="9" name="表格 8"/>
          <p:cNvGraphicFramePr/>
          <p:nvPr>
            <p:custDataLst>
              <p:tags r:id="rId2"/>
            </p:custDataLst>
          </p:nvPr>
        </p:nvGraphicFramePr>
        <p:xfrm>
          <a:off x="6729095" y="2579370"/>
          <a:ext cx="4648200" cy="2020570"/>
        </p:xfrm>
        <a:graphic>
          <a:graphicData uri="http://schemas.openxmlformats.org/drawingml/2006/table">
            <a:tbl>
              <a:tblPr firstRow="1" bandRow="1">
                <a:tableStyleId>{5C22544A-7EE6-4342-B048-85BDC9FD1C3A}</a:tableStyleId>
              </a:tblPr>
              <a:tblGrid>
                <a:gridCol w="1549400"/>
                <a:gridCol w="1549400"/>
                <a:gridCol w="1549400"/>
              </a:tblGrid>
              <a:tr h="332105">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字段</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zh-CN" sz="1600">
                          <a:solidFill>
                            <a:srgbClr val="373D41"/>
                          </a:solidFill>
                          <a:latin typeface="Arial" panose="020B0604020202020204" pitchFamily="34" charset="0"/>
                          <a:ea typeface="Arial" panose="020B0604020202020204" charset="-122"/>
                        </a:rPr>
                        <a:t>字段说明</a:t>
                      </a:r>
                      <a:endParaRPr lang="zh-CN" altLang="en-US" sz="1600">
                        <a:solidFill>
                          <a:srgbClr val="373D41"/>
                        </a:solidFill>
                        <a:latin typeface="Arial" panose="020B0604020202020204" pitchFamily="34" charset="0"/>
                        <a:ea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zh-CN" sz="1600">
                          <a:solidFill>
                            <a:srgbClr val="373D41"/>
                          </a:solidFill>
                          <a:latin typeface="Arial" panose="020B0604020202020204" pitchFamily="34" charset="0"/>
                          <a:ea typeface="Arial" panose="020B0604020202020204" charset="-122"/>
                        </a:rPr>
                        <a:t>提取说明</a:t>
                      </a:r>
                      <a:endParaRPr lang="zh-CN" altLang="en-US" sz="1600">
                        <a:solidFill>
                          <a:srgbClr val="373D41"/>
                        </a:solidFill>
                        <a:latin typeface="Arial" panose="020B0604020202020204" pitchFamily="34" charset="0"/>
                        <a:ea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r>
              <a:tr h="395605">
                <a:tc>
                  <a:txBody>
                    <a:bodyPr/>
                    <a:p>
                      <a:pPr algn="ctr">
                        <a:buNone/>
                      </a:pPr>
                      <a:r>
                        <a:rPr lang="en-US" sz="1600">
                          <a:solidFill>
                            <a:srgbClr val="373D41"/>
                          </a:solidFill>
                          <a:latin typeface="Arial" panose="020B0604020202020204" charset="-122"/>
                        </a:rPr>
                        <a:t> item_id</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商品标识</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抽样&amp;字段脱敏</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AFAFA"/>
                    </a:solidFill>
                  </a:tcPr>
                </a:tc>
              </a:tr>
              <a:tr h="729615">
                <a:tc>
                  <a:txBody>
                    <a:bodyPr/>
                    <a:p>
                      <a:pPr algn="ctr">
                        <a:buNone/>
                      </a:pPr>
                      <a:r>
                        <a:rPr lang="en-US" sz="1600">
                          <a:solidFill>
                            <a:srgbClr val="373D41"/>
                          </a:solidFill>
                          <a:latin typeface="Arial" panose="020B0604020202020204" charset="-122"/>
                        </a:rPr>
                        <a:t> item_ geohash</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商品位置的空间标识，可以为空</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由经纬度通过保密的算法生成</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E8E8E8"/>
                      </a:solidFill>
                      <a:prstDash val="solid"/>
                      <a:headEnd type="none" w="med" len="med"/>
                      <a:tailEnd type="none" w="med" len="med"/>
                    </a:lnT>
                    <a:lnB w="12700" cap="flat" cmpd="sng">
                      <a:solidFill>
                        <a:srgbClr val="E8E8E8"/>
                      </a:solidFill>
                      <a:prstDash val="solid"/>
                      <a:headEnd type="none" w="med" len="med"/>
                      <a:tailEnd type="none" w="med" len="med"/>
                    </a:lnB>
                    <a:lnTlToBr>
                      <a:noFill/>
                    </a:lnTlToBr>
                    <a:lnBlToTr>
                      <a:noFill/>
                    </a:lnBlToTr>
                    <a:solidFill>
                      <a:srgbClr val="FFFFFF"/>
                    </a:solidFill>
                  </a:tcPr>
                </a:tc>
              </a:tr>
              <a:tr h="563245">
                <a:tc>
                  <a:txBody>
                    <a:bodyPr/>
                    <a:p>
                      <a:pPr algn="ctr">
                        <a:buNone/>
                      </a:pPr>
                      <a:r>
                        <a:rPr lang="en-US" sz="1600">
                          <a:solidFill>
                            <a:srgbClr val="373D41"/>
                          </a:solidFill>
                          <a:latin typeface="Arial" panose="020B0604020202020204" charset="-122"/>
                        </a:rPr>
                        <a:t> item_category </a:t>
                      </a:r>
                      <a:endParaRPr lang="en-US" altLang="en-US" sz="1600">
                        <a:solidFill>
                          <a:srgbClr val="373D41"/>
                        </a:solidFill>
                        <a:latin typeface="Arial" panose="020B0604020202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FAFA"/>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商品分类标识</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12700" cap="flat" cmpd="sng">
                      <a:solidFill>
                        <a:srgbClr val="E8E8E8"/>
                      </a:solidFill>
                      <a:prstDash val="solid"/>
                      <a:headEnd type="none" w="med" len="med"/>
                      <a:tailEnd type="none" w="med" len="med"/>
                    </a:lnR>
                    <a:lnT w="12700" cap="flat" cmpd="sng">
                      <a:solidFill>
                        <a:srgbClr val="E8E8E8"/>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FAFA"/>
                    </a:solidFill>
                  </a:tcPr>
                </a:tc>
                <a:tc>
                  <a:txBody>
                    <a:bodyPr/>
                    <a:p>
                      <a:pPr algn="ctr">
                        <a:buNone/>
                      </a:pPr>
                      <a:r>
                        <a:rPr lang="en-US" sz="1600">
                          <a:solidFill>
                            <a:srgbClr val="373D41"/>
                          </a:solidFill>
                          <a:latin typeface="Arial" panose="020B0604020202020204" charset="-122"/>
                        </a:rPr>
                        <a:t> </a:t>
                      </a:r>
                      <a:r>
                        <a:rPr lang="zh-CN" sz="1600">
                          <a:solidFill>
                            <a:srgbClr val="373D41"/>
                          </a:solidFill>
                          <a:latin typeface="Arial" panose="020B0604020202020204" pitchFamily="34" charset="0"/>
                          <a:ea typeface="Arial" panose="020B0604020202020204" charset="-122"/>
                        </a:rPr>
                        <a:t>字段脱敏</a:t>
                      </a:r>
                      <a:endParaRPr lang="en-US" altLang="en-US" sz="1600">
                        <a:solidFill>
                          <a:srgbClr val="373D41"/>
                        </a:solidFill>
                        <a:latin typeface="Arial" panose="020B0604020202020204" charset="-122"/>
                      </a:endParaRPr>
                    </a:p>
                  </a:txBody>
                  <a:tcPr marL="12700" marR="12700" marT="12700" vert="horz" anchor="ctr">
                    <a:lnL w="12700" cap="flat" cmpd="sng">
                      <a:solidFill>
                        <a:srgbClr val="E8E8E8"/>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E8E8E8"/>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FAFA"/>
                    </a:solidFill>
                  </a:tcPr>
                </a:tc>
              </a:tr>
            </a:tbl>
          </a:graphicData>
        </a:graphic>
      </p:graphicFrame>
    </p:spTree>
    <p:custDataLst>
      <p:tags r:id="rId3"/>
    </p:custData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sym typeface="+mn-ea"/>
              </a:rPr>
              <a:t>Project：移动推荐系统</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223645"/>
            <a:ext cx="56629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移动推荐系统</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使用训练数据建立推荐模型，并输出用户在接下来一天</a:t>
            </a:r>
            <a:r>
              <a:rPr lang="zh-CN" sz="1600" dirty="0">
                <a:ea typeface="宋体" panose="02010600030101010101" pitchFamily="2" charset="-122"/>
                <a:sym typeface="+mn-ea"/>
              </a:rPr>
              <a:t>（</a:t>
            </a:r>
            <a:r>
              <a:rPr lang="en-US" altLang="zh-CN" sz="1600" dirty="0">
                <a:ea typeface="宋体" panose="02010600030101010101" pitchFamily="2" charset="-122"/>
                <a:sym typeface="+mn-ea"/>
              </a:rPr>
              <a:t>12</a:t>
            </a:r>
            <a:r>
              <a:rPr lang="zh-CN" altLang="en-US" sz="1600" dirty="0">
                <a:ea typeface="宋体" panose="02010600030101010101" pitchFamily="2" charset="-122"/>
                <a:sym typeface="+mn-ea"/>
              </a:rPr>
              <a:t>月</a:t>
            </a:r>
            <a:r>
              <a:rPr lang="en-US" altLang="zh-CN" sz="1600" dirty="0">
                <a:ea typeface="宋体" panose="02010600030101010101" pitchFamily="2" charset="-122"/>
                <a:sym typeface="+mn-ea"/>
              </a:rPr>
              <a:t>19</a:t>
            </a:r>
            <a:r>
              <a:rPr lang="zh-CN" altLang="en-US" sz="1600" dirty="0">
                <a:ea typeface="宋体" panose="02010600030101010101" pitchFamily="2" charset="-122"/>
                <a:sym typeface="+mn-ea"/>
              </a:rPr>
              <a:t>日）</a:t>
            </a:r>
            <a:r>
              <a:rPr sz="1600" dirty="0">
                <a:ea typeface="宋体" panose="02010600030101010101" pitchFamily="2" charset="-122"/>
                <a:sym typeface="+mn-ea"/>
              </a:rPr>
              <a:t>对商品子集</a:t>
            </a:r>
            <a:r>
              <a:rPr lang="zh-CN" sz="1600" dirty="0">
                <a:ea typeface="宋体" panose="02010600030101010101" pitchFamily="2" charset="-122"/>
                <a:sym typeface="+mn-ea"/>
              </a:rPr>
              <a:t>（</a:t>
            </a:r>
            <a:r>
              <a:rPr lang="en-US" altLang="zh-CN" sz="1600" dirty="0">
                <a:ea typeface="宋体" panose="02010600030101010101" pitchFamily="2" charset="-122"/>
                <a:sym typeface="+mn-ea"/>
              </a:rPr>
              <a:t>P</a:t>
            </a:r>
            <a:r>
              <a:rPr lang="zh-CN" altLang="en-US" sz="1600" dirty="0">
                <a:ea typeface="宋体" panose="02010600030101010101" pitchFamily="2" charset="-122"/>
                <a:sym typeface="+mn-ea"/>
              </a:rPr>
              <a:t>）</a:t>
            </a:r>
            <a:r>
              <a:rPr sz="1600" dirty="0">
                <a:ea typeface="宋体" panose="02010600030101010101" pitchFamily="2" charset="-122"/>
                <a:sym typeface="+mn-ea"/>
              </a:rPr>
              <a:t>购买行为的预测结果</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输出结果：tianchi_mobile_recommendation_predict.csv</a:t>
            </a:r>
            <a:endParaRPr lang="zh-CN" sz="1600" dirty="0">
              <a:ea typeface="宋体" panose="02010600030101010101" pitchFamily="2" charset="-122"/>
              <a:sym typeface="+mn-ea"/>
            </a:endParaRPr>
          </a:p>
        </p:txBody>
      </p:sp>
      <p:sp>
        <p:nvSpPr>
          <p:cNvPr id="6" name="Content Placeholder 2"/>
          <p:cNvSpPr txBox="1">
            <a:spLocks noGrp="1"/>
          </p:cNvSpPr>
          <p:nvPr/>
        </p:nvSpPr>
        <p:spPr>
          <a:xfrm>
            <a:off x="6499225" y="1617345"/>
            <a:ext cx="56051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600" dirty="0">
                <a:ea typeface="宋体" panose="02010600030101010101" pitchFamily="2" charset="-122"/>
                <a:sym typeface="+mn-ea"/>
              </a:rPr>
              <a:t>评估指标（</a:t>
            </a:r>
            <a:r>
              <a:rPr lang="en-US" altLang="zh-CN" sz="1600" dirty="0">
                <a:ea typeface="宋体" panose="02010600030101010101" pitchFamily="2" charset="-122"/>
                <a:sym typeface="+mn-ea"/>
              </a:rPr>
              <a:t>F1</a:t>
            </a:r>
            <a:r>
              <a:rPr lang="zh-CN" altLang="en-US" sz="1600" dirty="0">
                <a:ea typeface="宋体" panose="02010600030101010101" pitchFamily="2" charset="-122"/>
                <a:sym typeface="+mn-ea"/>
              </a:rPr>
              <a:t>值）</a:t>
            </a:r>
            <a:endParaRPr lang="zh-CN"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精确度</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召回率</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F1值</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PredictionSet为算法预测的购买数据集合</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ReferenceSet为真实的答案购买数据集合</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以F1值作为最终的唯一评测标准</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graphicFrame>
        <p:nvGraphicFramePr>
          <p:cNvPr id="12" name="对象 -2147482616"/>
          <p:cNvGraphicFramePr>
            <a:graphicFrameLocks noChangeAspect="1"/>
          </p:cNvGraphicFramePr>
          <p:nvPr/>
        </p:nvGraphicFramePr>
        <p:xfrm>
          <a:off x="7261860" y="2044065"/>
          <a:ext cx="4079875" cy="702945"/>
        </p:xfrm>
        <a:graphic>
          <a:graphicData uri="http://schemas.openxmlformats.org/presentationml/2006/ole">
            <mc:AlternateContent xmlns:mc="http://schemas.openxmlformats.org/markup-compatibility/2006">
              <mc:Choice xmlns:v="urn:schemas-microsoft-com:vml" Requires="v">
                <p:oleObj spid="_x0000_s13" name="" r:id="rId1" imgW="2768600" imgH="469900" progId="Equation.KSEE3">
                  <p:embed/>
                </p:oleObj>
              </mc:Choice>
              <mc:Fallback>
                <p:oleObj name="" r:id="rId1" imgW="2768600" imgH="469900" progId="Equation.KSEE3">
                  <p:embed/>
                  <p:pic>
                    <p:nvPicPr>
                      <p:cNvPr id="0" name="图片 3075"/>
                      <p:cNvPicPr/>
                      <p:nvPr/>
                    </p:nvPicPr>
                    <p:blipFill>
                      <a:blip r:embed="rId2"/>
                      <a:stretch>
                        <a:fillRect/>
                      </a:stretch>
                    </p:blipFill>
                    <p:spPr>
                      <a:xfrm>
                        <a:off x="7261860" y="2044065"/>
                        <a:ext cx="4079875" cy="702945"/>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7280910" y="3030220"/>
          <a:ext cx="3799205" cy="702945"/>
        </p:xfrm>
        <a:graphic>
          <a:graphicData uri="http://schemas.openxmlformats.org/presentationml/2006/ole">
            <mc:AlternateContent xmlns:mc="http://schemas.openxmlformats.org/markup-compatibility/2006">
              <mc:Choice xmlns:v="urn:schemas-microsoft-com:vml" Requires="v">
                <p:oleObj spid="_x0000_s9" name="" r:id="rId3" imgW="2578100" imgH="469900" progId="Equation.KSEE3">
                  <p:embed/>
                </p:oleObj>
              </mc:Choice>
              <mc:Fallback>
                <p:oleObj name="" r:id="rId3" imgW="2578100" imgH="469900" progId="Equation.KSEE3">
                  <p:embed/>
                  <p:pic>
                    <p:nvPicPr>
                      <p:cNvPr id="0" name="图片 3075"/>
                      <p:cNvPicPr/>
                      <p:nvPr/>
                    </p:nvPicPr>
                    <p:blipFill>
                      <a:blip r:embed="rId4"/>
                      <a:stretch>
                        <a:fillRect/>
                      </a:stretch>
                    </p:blipFill>
                    <p:spPr>
                      <a:xfrm>
                        <a:off x="7280910" y="3030220"/>
                        <a:ext cx="3799205" cy="702945"/>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7299960" y="4056063"/>
          <a:ext cx="2414905" cy="589280"/>
        </p:xfrm>
        <a:graphic>
          <a:graphicData uri="http://schemas.openxmlformats.org/presentationml/2006/ole">
            <mc:AlternateContent xmlns:mc="http://schemas.openxmlformats.org/markup-compatibility/2006">
              <mc:Choice xmlns:v="urn:schemas-microsoft-com:vml" Requires="v">
                <p:oleObj spid="_x0000_s11" name="" r:id="rId5" imgW="1638300" imgH="393700" progId="Equation.KSEE3">
                  <p:embed/>
                </p:oleObj>
              </mc:Choice>
              <mc:Fallback>
                <p:oleObj name="" r:id="rId5" imgW="1638300" imgH="393700" progId="Equation.KSEE3">
                  <p:embed/>
                  <p:pic>
                    <p:nvPicPr>
                      <p:cNvPr id="0" name="图片 3075"/>
                      <p:cNvPicPr/>
                      <p:nvPr/>
                    </p:nvPicPr>
                    <p:blipFill>
                      <a:blip r:embed="rId6"/>
                      <a:stretch>
                        <a:fillRect/>
                      </a:stretch>
                    </p:blipFill>
                    <p:spPr>
                      <a:xfrm>
                        <a:off x="7299960" y="4056063"/>
                        <a:ext cx="2414905" cy="589280"/>
                      </a:xfrm>
                      <a:prstGeom prst="rect">
                        <a:avLst/>
                      </a:prstGeom>
                      <a:noFill/>
                      <a:ln w="38100">
                        <a:noFill/>
                        <a:miter/>
                      </a:ln>
                    </p:spPr>
                  </p:pic>
                </p:oleObj>
              </mc:Fallback>
            </mc:AlternateContent>
          </a:graphicData>
        </a:graphic>
      </p:graphicFrame>
      <p:graphicFrame>
        <p:nvGraphicFramePr>
          <p:cNvPr id="14" name="表格 13"/>
          <p:cNvGraphicFramePr/>
          <p:nvPr>
            <p:custDataLst>
              <p:tags r:id="rId7"/>
            </p:custDataLst>
          </p:nvPr>
        </p:nvGraphicFramePr>
        <p:xfrm>
          <a:off x="879475" y="3208020"/>
          <a:ext cx="4795520" cy="2479675"/>
        </p:xfrm>
        <a:graphic>
          <a:graphicData uri="http://schemas.openxmlformats.org/drawingml/2006/table">
            <a:tbl>
              <a:tblPr firstRow="1" bandRow="1">
                <a:tableStyleId>{5940675A-B579-460E-94D1-54222C63F5DA}</a:tableStyleId>
              </a:tblPr>
              <a:tblGrid>
                <a:gridCol w="2397760"/>
                <a:gridCol w="2397760"/>
              </a:tblGrid>
              <a:tr h="495935">
                <a:tc>
                  <a:txBody>
                    <a:bodyPr/>
                    <a:p>
                      <a:pPr algn="ctr">
                        <a:buNone/>
                      </a:pPr>
                      <a:r>
                        <a:rPr lang="en-US" altLang="zh-CN" sz="1600"/>
                        <a:t>user_id</a:t>
                      </a:r>
                      <a:endParaRPr lang="en-US" altLang="zh-CN" sz="1600"/>
                    </a:p>
                  </a:txBody>
                  <a:tcPr/>
                </a:tc>
                <a:tc>
                  <a:txBody>
                    <a:bodyPr/>
                    <a:p>
                      <a:pPr algn="ctr">
                        <a:buNone/>
                      </a:pPr>
                      <a:r>
                        <a:rPr lang="en-US" altLang="zh-CN" sz="1600"/>
                        <a:t>item_id</a:t>
                      </a:r>
                      <a:endParaRPr lang="en-US" altLang="zh-CN" sz="1600"/>
                    </a:p>
                  </a:txBody>
                  <a:tcPr/>
                </a:tc>
              </a:tr>
              <a:tr h="495935">
                <a:tc>
                  <a:txBody>
                    <a:bodyPr/>
                    <a:p>
                      <a:pPr algn="ctr">
                        <a:buNone/>
                      </a:pPr>
                      <a:r>
                        <a:rPr lang="en-US" altLang="zh-CN" sz="1600"/>
                        <a:t>100000</a:t>
                      </a:r>
                      <a:endParaRPr lang="en-US" altLang="zh-CN" sz="1600"/>
                    </a:p>
                  </a:txBody>
                  <a:tcPr/>
                </a:tc>
                <a:tc>
                  <a:txBody>
                    <a:bodyPr/>
                    <a:p>
                      <a:pPr algn="ctr">
                        <a:buNone/>
                      </a:pPr>
                      <a:r>
                        <a:rPr lang="en-US" altLang="zh-CN" sz="1600"/>
                        <a:t>2345</a:t>
                      </a:r>
                      <a:endParaRPr lang="en-US" altLang="zh-CN" sz="1600"/>
                    </a:p>
                  </a:txBody>
                  <a:tcPr/>
                </a:tc>
              </a:tr>
              <a:tr h="495935">
                <a:tc>
                  <a:txBody>
                    <a:bodyPr/>
                    <a:p>
                      <a:pPr algn="ctr">
                        <a:buNone/>
                      </a:pPr>
                      <a:r>
                        <a:rPr lang="en-US" altLang="zh-CN" sz="1600"/>
                        <a:t>100000</a:t>
                      </a:r>
                      <a:endParaRPr lang="en-US" altLang="zh-CN" sz="1600"/>
                    </a:p>
                  </a:txBody>
                  <a:tcPr/>
                </a:tc>
                <a:tc>
                  <a:txBody>
                    <a:bodyPr/>
                    <a:p>
                      <a:pPr algn="ctr">
                        <a:buNone/>
                      </a:pPr>
                      <a:r>
                        <a:rPr lang="en-US" altLang="zh-CN" sz="1600"/>
                        <a:t>2478</a:t>
                      </a:r>
                      <a:endParaRPr lang="en-US" altLang="zh-CN" sz="1600"/>
                    </a:p>
                  </a:txBody>
                  <a:tcPr/>
                </a:tc>
              </a:tr>
              <a:tr h="495935">
                <a:tc>
                  <a:txBody>
                    <a:bodyPr/>
                    <a:p>
                      <a:pPr algn="ctr">
                        <a:buNone/>
                      </a:pPr>
                      <a:r>
                        <a:rPr lang="en-US" altLang="zh-CN" sz="1600"/>
                        <a:t>100001</a:t>
                      </a:r>
                      <a:endParaRPr lang="en-US" altLang="zh-CN" sz="1600"/>
                    </a:p>
                  </a:txBody>
                  <a:tcPr/>
                </a:tc>
                <a:tc>
                  <a:txBody>
                    <a:bodyPr/>
                    <a:p>
                      <a:pPr algn="ctr">
                        <a:buNone/>
                      </a:pPr>
                      <a:r>
                        <a:rPr lang="en-US" altLang="zh-CN" sz="1600"/>
                        <a:t>127900</a:t>
                      </a:r>
                      <a:endParaRPr lang="en-US" altLang="zh-CN" sz="1600"/>
                    </a:p>
                  </a:txBody>
                  <a:tcPr/>
                </a:tc>
              </a:tr>
              <a:tr h="495935">
                <a:tc>
                  <a:txBody>
                    <a:bodyPr/>
                    <a:p>
                      <a:pPr algn="ctr">
                        <a:buNone/>
                      </a:pPr>
                      <a:r>
                        <a:rPr lang="en-US" altLang="zh-CN" sz="1600"/>
                        <a:t>100002</a:t>
                      </a:r>
                      <a:endParaRPr lang="en-US" altLang="zh-CN" sz="1600"/>
                    </a:p>
                  </a:txBody>
                  <a:tcPr/>
                </a:tc>
                <a:tc>
                  <a:txBody>
                    <a:bodyPr/>
                    <a:p>
                      <a:pPr algn="ctr">
                        <a:buNone/>
                      </a:pPr>
                      <a:r>
                        <a:rPr lang="en-US" altLang="zh-CN" sz="1600"/>
                        <a:t>207245</a:t>
                      </a:r>
                      <a:endParaRPr lang="en-US" altLang="zh-CN" sz="1600"/>
                    </a:p>
                  </a:txBody>
                  <a:tcPr/>
                </a:tc>
              </a:tr>
            </a:tbl>
          </a:graphicData>
        </a:graphic>
      </p:graphicFrame>
    </p:spTree>
    <p:custDataLst>
      <p:tags r:id="rId8"/>
    </p:custData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altLang="en-US" dirty="0">
                <a:ea typeface="宋体" panose="02010600030101010101" pitchFamily="2" charset="-122"/>
                <a:sym typeface="+mn-ea"/>
              </a:rPr>
              <a:t>Project：移动推荐系统</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442720"/>
            <a:ext cx="56743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数据预处理</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用户购买行对于购买的影响会随着时间逐渐减弱，可以设置</a:t>
            </a:r>
            <a:r>
              <a:rPr lang="en-US" altLang="zh-CN" sz="1800" dirty="0">
                <a:ea typeface="宋体" panose="02010600030101010101" pitchFamily="2" charset="-122"/>
                <a:sym typeface="+mn-ea"/>
              </a:rPr>
              <a:t>test day</a:t>
            </a:r>
            <a:r>
              <a:rPr lang="zh-CN" sz="1800" dirty="0">
                <a:ea typeface="宋体" panose="02010600030101010101" pitchFamily="2" charset="-122"/>
                <a:sym typeface="+mn-ea"/>
              </a:rPr>
              <a:t>考察日一周以内的特征数据</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可以将数据切分成多组</a:t>
            </a:r>
            <a:endParaRPr 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train</a:t>
            </a:r>
            <a:r>
              <a:rPr lang="zh-CN" sz="1800" dirty="0">
                <a:ea typeface="宋体" panose="02010600030101010101" pitchFamily="2" charset="-122"/>
                <a:sym typeface="+mn-ea"/>
              </a:rPr>
              <a:t>1: 11.22~11.27 -&gt; 11.28</a:t>
            </a:r>
            <a:endParaRPr 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train</a:t>
            </a:r>
            <a:r>
              <a:rPr lang="zh-CN" sz="1800" dirty="0">
                <a:ea typeface="宋体" panose="02010600030101010101" pitchFamily="2" charset="-122"/>
                <a:sym typeface="+mn-ea"/>
              </a:rPr>
              <a:t>2: 11.29~12.04 -&gt; 12.05</a:t>
            </a:r>
            <a:endParaRPr 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train3: 12.06~12.10 -&gt; 12.12</a:t>
            </a:r>
            <a:endParaRPr 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train4</a:t>
            </a:r>
            <a:r>
              <a:rPr lang="zh-CN" sz="1800" dirty="0">
                <a:ea typeface="宋体" panose="02010600030101010101" pitchFamily="2" charset="-122"/>
                <a:sym typeface="+mn-ea"/>
              </a:rPr>
              <a:t>:  12.13~12.18 -&gt; 12.19</a:t>
            </a:r>
            <a:endParaRPr lang="zh-CN" sz="1800" dirty="0">
              <a:ea typeface="宋体" panose="02010600030101010101" pitchFamily="2" charset="-122"/>
              <a:sym typeface="+mn-ea"/>
            </a:endParaRPr>
          </a:p>
          <a:p>
            <a:pPr marL="0" indent="0">
              <a:lnSpc>
                <a:spcPct val="150000"/>
              </a:lnSpc>
              <a:buNone/>
            </a:pPr>
            <a:r>
              <a:rPr lang="en-US" altLang="zh-CN" sz="1800" dirty="0">
                <a:solidFill>
                  <a:srgbClr val="FF0000"/>
                </a:solidFill>
                <a:ea typeface="宋体" panose="02010600030101010101" pitchFamily="2" charset="-122"/>
                <a:sym typeface="+mn-ea"/>
              </a:rPr>
              <a:t>Thinking</a:t>
            </a:r>
            <a:r>
              <a:rPr lang="zh-CN" altLang="zh-CN" sz="1800" dirty="0">
                <a:solidFill>
                  <a:srgbClr val="FF0000"/>
                </a:solidFill>
                <a:ea typeface="宋体" panose="02010600030101010101" pitchFamily="2" charset="-122"/>
                <a:sym typeface="+mn-ea"/>
              </a:rPr>
              <a:t>：为什么要考察</a:t>
            </a:r>
            <a:r>
              <a:rPr lang="en-US" altLang="zh-CN" sz="1800" dirty="0">
                <a:solidFill>
                  <a:srgbClr val="FF0000"/>
                </a:solidFill>
                <a:ea typeface="宋体" panose="02010600030101010101" pitchFamily="2" charset="-122"/>
                <a:sym typeface="+mn-ea"/>
              </a:rPr>
              <a:t>12.19</a:t>
            </a:r>
            <a:r>
              <a:rPr lang="zh-CN" altLang="en-US" sz="1800" dirty="0">
                <a:solidFill>
                  <a:srgbClr val="FF0000"/>
                </a:solidFill>
                <a:ea typeface="宋体" panose="02010600030101010101" pitchFamily="2" charset="-122"/>
                <a:sym typeface="+mn-ea"/>
              </a:rPr>
              <a:t>，</a:t>
            </a:r>
            <a:r>
              <a:rPr lang="en-US" altLang="zh-CN" sz="1800" dirty="0">
                <a:solidFill>
                  <a:srgbClr val="FF0000"/>
                </a:solidFill>
                <a:ea typeface="宋体" panose="02010600030101010101" pitchFamily="2" charset="-122"/>
                <a:sym typeface="+mn-ea"/>
              </a:rPr>
              <a:t>12.12</a:t>
            </a:r>
            <a:r>
              <a:rPr lang="zh-CN" altLang="en-US" sz="1800" dirty="0">
                <a:solidFill>
                  <a:srgbClr val="FF0000"/>
                </a:solidFill>
                <a:ea typeface="宋体" panose="02010600030101010101" pitchFamily="2" charset="-122"/>
                <a:sym typeface="+mn-ea"/>
              </a:rPr>
              <a:t>，</a:t>
            </a:r>
            <a:r>
              <a:rPr lang="en-US" altLang="zh-CN" sz="1800" dirty="0">
                <a:solidFill>
                  <a:srgbClr val="FF0000"/>
                </a:solidFill>
                <a:ea typeface="宋体" panose="02010600030101010101" pitchFamily="2" charset="-122"/>
                <a:sym typeface="+mn-ea"/>
              </a:rPr>
              <a:t>12.05</a:t>
            </a:r>
            <a:r>
              <a:rPr lang="zh-CN" altLang="en-US" sz="1800" dirty="0">
                <a:solidFill>
                  <a:srgbClr val="FF0000"/>
                </a:solidFill>
                <a:ea typeface="宋体" panose="02010600030101010101" pitchFamily="2" charset="-122"/>
                <a:sym typeface="+mn-ea"/>
              </a:rPr>
              <a:t>，</a:t>
            </a:r>
            <a:r>
              <a:rPr lang="en-US" altLang="zh-CN" sz="1800" dirty="0">
                <a:solidFill>
                  <a:srgbClr val="FF0000"/>
                </a:solidFill>
                <a:ea typeface="宋体" panose="02010600030101010101" pitchFamily="2" charset="-122"/>
                <a:sym typeface="+mn-ea"/>
              </a:rPr>
              <a:t>11.28</a:t>
            </a:r>
            <a:endParaRPr lang="zh-CN" sz="1800" dirty="0">
              <a:ea typeface="宋体" panose="02010600030101010101" pitchFamily="2" charset="-122"/>
              <a:sym typeface="+mn-ea"/>
            </a:endParaRPr>
          </a:p>
          <a:p>
            <a:pPr marL="0" indent="0">
              <a:lnSpc>
                <a:spcPct val="150000"/>
              </a:lnSpc>
              <a:buNone/>
            </a:pPr>
            <a:endParaRPr lang="zh-CN" sz="1800" dirty="0">
              <a:ea typeface="宋体" panose="02010600030101010101" pitchFamily="2" charset="-122"/>
              <a:sym typeface="+mn-ea"/>
            </a:endParaRPr>
          </a:p>
          <a:p>
            <a:pPr>
              <a:lnSpc>
                <a:spcPct val="150000"/>
              </a:lnSpc>
            </a:pPr>
            <a:endParaRPr lang="zh-CN"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sp>
        <p:nvSpPr>
          <p:cNvPr id="4" name="Content Placeholder 2"/>
          <p:cNvSpPr txBox="1">
            <a:spLocks noGrp="1"/>
          </p:cNvSpPr>
          <p:nvPr/>
        </p:nvSpPr>
        <p:spPr>
          <a:xfrm>
            <a:off x="6360795" y="1442720"/>
            <a:ext cx="566547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800" dirty="0">
                <a:ea typeface="宋体" panose="02010600030101010101" pitchFamily="2" charset="-122"/>
                <a:sym typeface="+mn-ea"/>
              </a:rPr>
              <a:t>因为</a:t>
            </a:r>
            <a:r>
              <a:rPr lang="en-US" altLang="zh-CN" sz="1800" dirty="0">
                <a:ea typeface="宋体" panose="02010600030101010101" pitchFamily="2" charset="-122"/>
                <a:sym typeface="+mn-ea"/>
              </a:rPr>
              <a:t>12</a:t>
            </a:r>
            <a:r>
              <a:rPr lang="zh-CN" altLang="en-US" sz="1800" dirty="0">
                <a:ea typeface="宋体" panose="02010600030101010101" pitchFamily="2" charset="-122"/>
                <a:sym typeface="+mn-ea"/>
              </a:rPr>
              <a:t>月</a:t>
            </a:r>
            <a:r>
              <a:rPr lang="en-US" altLang="zh-CN" sz="1800" dirty="0">
                <a:ea typeface="宋体" panose="02010600030101010101" pitchFamily="2" charset="-122"/>
                <a:sym typeface="+mn-ea"/>
              </a:rPr>
              <a:t>19</a:t>
            </a:r>
            <a:r>
              <a:rPr lang="zh-CN" altLang="en-US" sz="1800" dirty="0">
                <a:ea typeface="宋体" panose="02010600030101010101" pitchFamily="2" charset="-122"/>
                <a:sym typeface="+mn-ea"/>
              </a:rPr>
              <a:t>日是周五，所以我们</a:t>
            </a:r>
            <a:r>
              <a:rPr lang="en-US" altLang="zh-CN" sz="1800" dirty="0">
                <a:ea typeface="宋体" panose="02010600030101010101" pitchFamily="2" charset="-122"/>
                <a:sym typeface="+mn-ea"/>
              </a:rPr>
              <a:t>test day</a:t>
            </a:r>
            <a:r>
              <a:rPr lang="zh-CN" altLang="zh-CN" sz="1800" dirty="0">
                <a:ea typeface="宋体" panose="02010600030101010101" pitchFamily="2" charset="-122"/>
                <a:sym typeface="+mn-ea"/>
              </a:rPr>
              <a:t>也需要为周五</a:t>
            </a:r>
            <a:endParaRPr lang="zh-CN" altLang="zh-CN"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因为</a:t>
            </a:r>
            <a:r>
              <a:rPr lang="en-US" altLang="zh-CN" sz="1800" dirty="0">
                <a:ea typeface="宋体" panose="02010600030101010101" pitchFamily="2" charset="-122"/>
                <a:sym typeface="+mn-ea"/>
              </a:rPr>
              <a:t>train3</a:t>
            </a:r>
            <a:r>
              <a:rPr lang="zh-CN" altLang="zh-CN" sz="1800" dirty="0">
                <a:ea typeface="宋体" panose="02010600030101010101" pitchFamily="2" charset="-122"/>
                <a:sym typeface="+mn-ea"/>
              </a:rPr>
              <a:t>包括了双</a:t>
            </a:r>
            <a:r>
              <a:rPr lang="en-US" altLang="zh-CN" sz="1800" dirty="0">
                <a:ea typeface="宋体" panose="02010600030101010101" pitchFamily="2" charset="-122"/>
                <a:sym typeface="+mn-ea"/>
              </a:rPr>
              <a:t>12</a:t>
            </a:r>
            <a:r>
              <a:rPr lang="zh-CN" altLang="en-US" sz="1800" dirty="0">
                <a:ea typeface="宋体" panose="02010600030101010101" pitchFamily="2" charset="-122"/>
                <a:sym typeface="+mn-ea"/>
              </a:rPr>
              <a:t>（异常期，大促），可以将</a:t>
            </a:r>
            <a:r>
              <a:rPr lang="en-US" altLang="zh-CN" sz="1800" dirty="0">
                <a:ea typeface="宋体" panose="02010600030101010101" pitchFamily="2" charset="-122"/>
                <a:sym typeface="+mn-ea"/>
              </a:rPr>
              <a:t>train3</a:t>
            </a:r>
            <a:r>
              <a:rPr lang="zh-CN" altLang="zh-CN" sz="1800" dirty="0">
                <a:ea typeface="宋体" panose="02010600030101010101" pitchFamily="2" charset="-122"/>
                <a:sym typeface="+mn-ea"/>
              </a:rPr>
              <a:t>省略</a:t>
            </a:r>
            <a:endParaRPr 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最终将数据集划分为</a:t>
            </a: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组，分别进行训练和测试</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train</a:t>
            </a:r>
            <a:r>
              <a:rPr lang="zh-CN" sz="1800" dirty="0">
                <a:ea typeface="宋体" panose="02010600030101010101" pitchFamily="2" charset="-122"/>
                <a:sym typeface="+mn-ea"/>
              </a:rPr>
              <a:t>1: 11.22~11.27 -&gt; 11.28</a:t>
            </a:r>
            <a:endParaRPr 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train</a:t>
            </a:r>
            <a:r>
              <a:rPr lang="zh-CN" sz="1800" dirty="0">
                <a:ea typeface="宋体" panose="02010600030101010101" pitchFamily="2" charset="-122"/>
                <a:sym typeface="+mn-ea"/>
              </a:rPr>
              <a:t>2: 11.29~12.04 -&gt; 12.05</a:t>
            </a:r>
            <a:endParaRPr 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train3</a:t>
            </a:r>
            <a:r>
              <a:rPr lang="zh-CN" sz="1800" dirty="0">
                <a:ea typeface="宋体" panose="02010600030101010101" pitchFamily="2" charset="-122"/>
                <a:sym typeface="+mn-ea"/>
              </a:rPr>
              <a:t>:  12.13~12.18 -&gt; 12.19</a:t>
            </a:r>
            <a:endParaRPr lang="zh-CN" sz="1800" dirty="0">
              <a:ea typeface="宋体" panose="02010600030101010101" pitchFamily="2" charset="-122"/>
              <a:sym typeface="+mn-ea"/>
            </a:endParaRPr>
          </a:p>
          <a:p>
            <a:pPr>
              <a:lnSpc>
                <a:spcPct val="150000"/>
              </a:lnSpc>
            </a:pPr>
            <a:endParaRPr sz="1800" dirty="0">
              <a:ea typeface="宋体" panose="02010600030101010101" pitchFamily="2" charset="-122"/>
              <a:sym typeface="+mn-ea"/>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时间序列：</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按照时间顺序组成的数字序列</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历史悠久，</a:t>
            </a:r>
            <a:r>
              <a:rPr sz="1600" dirty="0">
                <a:ea typeface="宋体" panose="02010600030101010101" pitchFamily="2" charset="-122"/>
                <a:sym typeface="+mn-ea"/>
              </a:rPr>
              <a:t>在中国古代的农业社会中，人们就将一年中不同时间节点和天气的规律总结了下来，形成了二十四节气，也就是从时间序列中观察天气和太阳的规律（只是当时没有时间序列模型和相应工具）</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时间序列在金融、经济、商业领域拥有广泛的应用</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机器学习模型，</a:t>
            </a:r>
            <a:r>
              <a:rPr sz="1600" dirty="0">
                <a:ea typeface="宋体" panose="02010600030101010101" pitchFamily="2" charset="-122"/>
                <a:sym typeface="+mn-ea"/>
              </a:rPr>
              <a:t>包括AR、MA、ARMA、ARIMA</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神经网络模型，用</a:t>
            </a: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进行时间序列预测</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6353175" y="2298065"/>
            <a:ext cx="5648325" cy="2724150"/>
          </a:xfrm>
          <a:prstGeom prst="rect">
            <a:avLst/>
          </a:prstGeom>
        </p:spPr>
      </p:pic>
      <p:sp>
        <p:nvSpPr>
          <p:cNvPr id="3" name="Content Placeholder 2"/>
          <p:cNvSpPr txBox="1">
            <a:spLocks noGrp="1"/>
          </p:cNvSpPr>
          <p:nvPr/>
        </p:nvSpPr>
        <p:spPr>
          <a:xfrm>
            <a:off x="8234680" y="4989195"/>
            <a:ext cx="3211195" cy="4724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2012</a:t>
            </a:r>
            <a:r>
              <a:rPr lang="zh-CN" sz="1600" dirty="0">
                <a:ea typeface="宋体" panose="02010600030101010101" pitchFamily="2" charset="-122"/>
                <a:sym typeface="+mn-ea"/>
              </a:rPr>
              <a:t>年到</a:t>
            </a:r>
            <a:r>
              <a:rPr lang="en-US" altLang="zh-CN" sz="1600" dirty="0">
                <a:ea typeface="宋体" panose="02010600030101010101" pitchFamily="2" charset="-122"/>
                <a:sym typeface="+mn-ea"/>
              </a:rPr>
              <a:t>2019</a:t>
            </a:r>
            <a:r>
              <a:rPr lang="zh-CN" altLang="en-US" sz="1600" dirty="0">
                <a:ea typeface="宋体" panose="02010600030101010101" pitchFamily="2" charset="-122"/>
                <a:sym typeface="+mn-ea"/>
              </a:rPr>
              <a:t>年比特币走势</a:t>
            </a:r>
            <a:endParaRPr sz="1600" dirty="0">
              <a:ea typeface="宋体" panose="02010600030101010101" pitchFamily="2" charset="-122"/>
              <a:sym typeface="+mn-ea"/>
            </a:endParaRPr>
          </a:p>
        </p:txBody>
      </p:sp>
    </p:spTree>
    <p:custDataLst>
      <p:tags r:id="rId2"/>
    </p:custData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zh-CN" dirty="0">
                <a:ea typeface="宋体" panose="02010600030101010101" pitchFamily="2" charset="-122"/>
                <a:sym typeface="+mn-ea"/>
              </a:rPr>
              <a:t>大数据处理（</a:t>
            </a:r>
            <a:r>
              <a:rPr lang="en-US" altLang="zh-CN" dirty="0">
                <a:ea typeface="宋体" panose="02010600030101010101" pitchFamily="2" charset="-122"/>
                <a:sym typeface="+mn-ea"/>
              </a:rPr>
              <a:t>chunksize</a:t>
            </a:r>
            <a:r>
              <a:rPr lang="zh-CN" altLang="zh-CN" dirty="0">
                <a:ea typeface="宋体" panose="02010600030101010101" pitchFamily="2" charset="-122"/>
                <a:sym typeface="+mn-ea"/>
              </a:rPr>
              <a:t>）</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598805" y="1176020"/>
            <a:ext cx="50831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chunksize</a:t>
            </a:r>
            <a:r>
              <a:rPr lang="zh-CN" sz="1600" dirty="0">
                <a:ea typeface="宋体" panose="02010600030101010101" pitchFamily="2" charset="-122"/>
                <a:sym typeface="+mn-ea"/>
              </a:rPr>
              <a:t>使用：</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pandas使用chunksize分块处理大型csv文件</a:t>
            </a:r>
            <a:endParaRPr sz="1600" dirty="0">
              <a:ea typeface="宋体" panose="02010600030101010101" pitchFamily="2" charset="-122"/>
              <a:sym typeface="+mn-ea"/>
            </a:endParaRPr>
          </a:p>
          <a:p>
            <a:pPr>
              <a:lnSpc>
                <a:spcPct val="150000"/>
              </a:lnSpc>
            </a:pPr>
            <a:r>
              <a:rPr altLang="zh-CN" sz="1600" dirty="0">
                <a:ea typeface="宋体" panose="02010600030101010101" pitchFamily="2" charset="-122"/>
                <a:sym typeface="+mn-ea"/>
              </a:rPr>
              <a:t>chunksize</a:t>
            </a:r>
            <a:r>
              <a:rPr lang="zh-CN" sz="1600" dirty="0">
                <a:ea typeface="宋体" panose="02010600030101010101" pitchFamily="2" charset="-122"/>
                <a:sym typeface="+mn-ea"/>
              </a:rPr>
              <a:t>，单个</a:t>
            </a:r>
            <a:r>
              <a:rPr lang="en-US" altLang="zh-CN" sz="1600" dirty="0">
                <a:ea typeface="宋体" panose="02010600030101010101" pitchFamily="2" charset="-122"/>
                <a:sym typeface="+mn-ea"/>
              </a:rPr>
              <a:t>IO</a:t>
            </a:r>
            <a:r>
              <a:rPr lang="zh-CN" altLang="en-US" sz="1600" dirty="0">
                <a:ea typeface="宋体" panose="02010600030101010101" pitchFamily="2" charset="-122"/>
                <a:sym typeface="+mn-ea"/>
              </a:rPr>
              <a:t>大小，设置越大站占用内存高，需要的</a:t>
            </a:r>
            <a:r>
              <a:rPr lang="en-US" altLang="zh-CN" sz="1600" dirty="0">
                <a:ea typeface="宋体" panose="02010600030101010101" pitchFamily="2" charset="-122"/>
                <a:sym typeface="+mn-ea"/>
              </a:rPr>
              <a:t>iteration</a:t>
            </a:r>
            <a:r>
              <a:rPr lang="zh-CN" altLang="en-US" sz="1600" dirty="0">
                <a:ea typeface="宋体" panose="02010600030101010101" pitchFamily="2" charset="-122"/>
                <a:sym typeface="+mn-ea"/>
              </a:rPr>
              <a:t>少，</a:t>
            </a:r>
            <a:r>
              <a:rPr lang="zh-CN" altLang="en-US" sz="1600" dirty="0">
                <a:ea typeface="宋体" panose="02010600030101010101" pitchFamily="2" charset="-122"/>
                <a:sym typeface="+mn-ea"/>
              </a:rPr>
              <a:t>速度快</a:t>
            </a:r>
            <a:endParaRPr altLang="zh-CN"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 设置解析</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dateparse = lambda dates: pd.datetime.strptime(dates, '%Y-%m-%d %H')</a:t>
            </a:r>
            <a:endParaRPr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for df in pd.read_csv(open(</a:t>
            </a:r>
            <a:r>
              <a:rPr lang="en-US" sz="1600" dirty="0">
                <a:ea typeface="宋体" panose="02010600030101010101" pitchFamily="2" charset="-122"/>
                <a:sym typeface="+mn-ea"/>
              </a:rPr>
              <a:t>file_name</a:t>
            </a:r>
            <a:r>
              <a:rPr altLang="zh-CN" sz="1600" dirty="0">
                <a:ea typeface="宋体" panose="02010600030101010101" pitchFamily="2" charset="-122"/>
                <a:sym typeface="+mn-ea"/>
              </a:rPr>
              <a:t>, 'r'), </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                      parse_dates=['time'], </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                      index_col = ['time'], </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                      date_parser = dateparse,</a:t>
            </a:r>
            <a:endParaRPr altLang="zh-CN" sz="1600" dirty="0">
              <a:ea typeface="宋体" panose="02010600030101010101" pitchFamily="2" charset="-122"/>
              <a:sym typeface="+mn-ea"/>
            </a:endParaRPr>
          </a:p>
          <a:p>
            <a:pPr marL="0" indent="0">
              <a:lnSpc>
                <a:spcPct val="150000"/>
              </a:lnSpc>
              <a:buNone/>
            </a:pPr>
            <a:r>
              <a:rPr altLang="zh-CN" sz="1600" dirty="0">
                <a:ea typeface="宋体" panose="02010600030101010101" pitchFamily="2" charset="-122"/>
                <a:sym typeface="+mn-ea"/>
              </a:rPr>
              <a:t>                      chunksize = 100000):</a:t>
            </a:r>
            <a:endParaRPr altLang="zh-CN" sz="1600" dirty="0">
              <a:ea typeface="宋体" panose="02010600030101010101" pitchFamily="2" charset="-122"/>
              <a:sym typeface="+mn-ea"/>
            </a:endParaRPr>
          </a:p>
        </p:txBody>
      </p:sp>
      <p:sp>
        <p:nvSpPr>
          <p:cNvPr id="2" name="Content Placeholder 2"/>
          <p:cNvSpPr txBox="1">
            <a:spLocks noGrp="1"/>
          </p:cNvSpPr>
          <p:nvPr/>
        </p:nvSpPr>
        <p:spPr>
          <a:xfrm>
            <a:off x="6362065" y="1404620"/>
            <a:ext cx="508317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 如果想要追加文件的话，设置mode=a</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train1.to_csv(train1_file, columns=['user_id','item_id','behavior_type','item_category'], header=False, mode='a')</a:t>
            </a:r>
            <a:endParaRPr sz="1600" dirty="0">
              <a:ea typeface="宋体" panose="02010600030101010101" pitchFamily="2" charset="-122"/>
              <a:sym typeface="+mn-ea"/>
            </a:endParaRPr>
          </a:p>
        </p:txBody>
      </p:sp>
    </p:spTree>
    <p:custDataLst>
      <p:tags r:id="rId1"/>
    </p:custData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p:nvPr>
            <p:ph type="body" idx="1"/>
          </p:nvPr>
        </p:nvSpPr>
        <p:spPr>
          <a:xfrm>
            <a:off x="692150" y="1252855"/>
            <a:ext cx="10515600" cy="5030470"/>
          </a:xfrm>
        </p:spPr>
        <p:txBody>
          <a:bodyPr>
            <a:normAutofit/>
          </a:bodyPr>
          <a:p>
            <a:pPr marL="0" indent="0">
              <a:lnSpc>
                <a:spcPct val="170000"/>
              </a:lnSpc>
              <a:buNone/>
            </a:pPr>
            <a:r>
              <a:rPr altLang="zh-CN" sz="2000" dirty="0">
                <a:ea typeface="宋体" panose="02010600030101010101" pitchFamily="2" charset="-122"/>
                <a:sym typeface="+mn-ea"/>
              </a:rPr>
              <a:t>Thinking</a:t>
            </a:r>
            <a:r>
              <a:rPr lang="en-US" sz="2000" dirty="0">
                <a:ea typeface="宋体" panose="02010600030101010101" pitchFamily="2" charset="-122"/>
                <a:sym typeface="+mn-ea"/>
              </a:rPr>
              <a:t>1</a:t>
            </a:r>
            <a:r>
              <a:rPr altLang="zh-CN" sz="2000" dirty="0">
                <a:ea typeface="宋体" panose="02010600030101010101" pitchFamily="2" charset="-122"/>
                <a:sym typeface="+mn-ea"/>
              </a:rPr>
              <a:t>：</a:t>
            </a:r>
            <a:r>
              <a:rPr lang="zh-CN" sz="2000" dirty="0">
                <a:ea typeface="宋体" panose="02010600030101010101" pitchFamily="2" charset="-122"/>
                <a:sym typeface="+mn-ea"/>
              </a:rPr>
              <a:t>今天讲解了时间序列预测的两种方式，实际上在数据库内建时间属性后，可以产生时序数据库，请思考什么是时序数据库？为什么时间序列数据成为增长最快的数据类型之一</a:t>
            </a:r>
            <a:endParaRPr lang="zh-CN" sz="2000" dirty="0">
              <a:ea typeface="宋体" panose="02010600030101010101" pitchFamily="2" charset="-122"/>
              <a:sym typeface="+mn-ea"/>
            </a:endParaRPr>
          </a:p>
          <a:p>
            <a:pPr marL="0" indent="0">
              <a:lnSpc>
                <a:spcPct val="170000"/>
              </a:lnSpc>
              <a:buNone/>
            </a:pPr>
            <a:endParaRPr 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2684780" y="3068955"/>
            <a:ext cx="7684135" cy="3745230"/>
          </a:xfrm>
          <a:prstGeom prst="rect">
            <a:avLst/>
          </a:prstGeom>
        </p:spPr>
      </p:pic>
    </p:spTree>
    <p:custDataLst>
      <p:tags r:id="rId2"/>
    </p:custData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p:nvPr>
            <p:ph type="body" idx="1"/>
          </p:nvPr>
        </p:nvSpPr>
        <p:spPr>
          <a:xfrm>
            <a:off x="692150" y="1252855"/>
            <a:ext cx="10515600" cy="5030470"/>
          </a:xfrm>
        </p:spPr>
        <p:txBody>
          <a:bodyPr>
            <a:normAutofit/>
          </a:bodyPr>
          <a:p>
            <a:pPr marL="0" indent="0">
              <a:lnSpc>
                <a:spcPct val="170000"/>
              </a:lnSpc>
              <a:buNone/>
            </a:pPr>
            <a:r>
              <a:rPr lang="en-US" altLang="zh-CN" sz="2000" dirty="0">
                <a:ea typeface="宋体" panose="02010600030101010101" pitchFamily="2" charset="-122"/>
                <a:sym typeface="+mn-ea"/>
              </a:rPr>
              <a:t>Thinking2</a:t>
            </a:r>
            <a:r>
              <a:rPr lang="zh-CN" altLang="zh-CN" sz="2000" dirty="0">
                <a:ea typeface="宋体" panose="02010600030101010101" pitchFamily="2" charset="-122"/>
                <a:sym typeface="+mn-ea"/>
              </a:rPr>
              <a:t>：</a:t>
            </a:r>
            <a:r>
              <a:rPr lang="en-US" altLang="zh-CN" sz="2000" dirty="0">
                <a:ea typeface="宋体" panose="02010600030101010101" pitchFamily="2" charset="-122"/>
                <a:sym typeface="+mn-ea"/>
              </a:rPr>
              <a:t>BCG Matrix</a:t>
            </a:r>
            <a:r>
              <a:rPr lang="zh-CN" altLang="zh-CN" sz="2000" dirty="0">
                <a:ea typeface="宋体" panose="02010600030101010101" pitchFamily="2" charset="-122"/>
                <a:sym typeface="+mn-ea"/>
              </a:rPr>
              <a:t>（波士顿矩阵）四象限分别代表什么？不同象限，有怎样的数据决策</a:t>
            </a:r>
            <a:endParaRPr lang="zh-CN" altLang="zh-CN" sz="20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789940" y="2450465"/>
            <a:ext cx="5340985" cy="3700145"/>
          </a:xfrm>
          <a:prstGeom prst="rect">
            <a:avLst/>
          </a:prstGeom>
        </p:spPr>
      </p:pic>
    </p:spTree>
    <p:custDataLst>
      <p:tags r:id="rId2"/>
    </p:custData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Thinking&amp;Action</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87756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Action1</a:t>
            </a:r>
            <a:r>
              <a:rPr lang="zh-CN" sz="1600" dirty="0">
                <a:ea typeface="宋体" panose="02010600030101010101" pitchFamily="2" charset="-122"/>
                <a:sym typeface="+mn-ea"/>
              </a:rPr>
              <a:t>：股票价格预测</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任何股票价格预测，比如 美吉姆</a:t>
            </a:r>
            <a:endParaRPr lang="zh-CN" sz="1600" dirty="0">
              <a:ea typeface="宋体" panose="02010600030101010101" pitchFamily="2" charset="-122"/>
              <a:sym typeface="+mn-ea"/>
            </a:endParaRPr>
          </a:p>
          <a:p>
            <a:pPr marL="0" indent="0">
              <a:lnSpc>
                <a:spcPct val="150000"/>
              </a:lnSpc>
              <a:buNone/>
            </a:pPr>
            <a:r>
              <a:rPr lang="zh-CN" sz="1600" dirty="0">
                <a:ea typeface="宋体" panose="02010600030101010101" pitchFamily="2" charset="-122"/>
                <a:sym typeface="+mn-ea"/>
              </a:rPr>
              <a:t>http://quotes.money.163.com/trade/lsjysj_002621.html</a:t>
            </a:r>
            <a:endParaRPr lang="zh-CN"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历史数据（从1990年12月19日</a:t>
            </a:r>
            <a:r>
              <a:rPr lang="zh-CN" sz="1600" dirty="0">
                <a:ea typeface="宋体" panose="02010600030101010101" pitchFamily="2" charset="-122"/>
                <a:sym typeface="+mn-ea"/>
              </a:rPr>
              <a:t>至今</a:t>
            </a:r>
            <a:r>
              <a:rPr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请你编写代码</a:t>
            </a:r>
            <a:r>
              <a:rPr lang="zh-CN" sz="1600" dirty="0">
                <a:ea typeface="宋体" panose="02010600030101010101" pitchFamily="2" charset="-122"/>
                <a:sym typeface="+mn-ea"/>
              </a:rPr>
              <a:t>对该股票</a:t>
            </a:r>
            <a:r>
              <a:rPr sz="1600" dirty="0">
                <a:ea typeface="宋体" panose="02010600030101010101" pitchFamily="2" charset="-122"/>
                <a:sym typeface="+mn-ea"/>
              </a:rPr>
              <a:t>未来</a:t>
            </a:r>
            <a:r>
              <a:rPr lang="en-US" sz="1600" dirty="0">
                <a:ea typeface="宋体" panose="02010600030101010101" pitchFamily="2" charset="-122"/>
                <a:sym typeface="+mn-ea"/>
              </a:rPr>
              <a:t>3</a:t>
            </a:r>
            <a:r>
              <a:rPr sz="1600" dirty="0">
                <a:ea typeface="宋体" panose="02010600030101010101" pitchFamily="2" charset="-122"/>
                <a:sym typeface="+mn-ea"/>
              </a:rPr>
              <a:t>个月的变化进行预测</a:t>
            </a:r>
            <a:r>
              <a:rPr lang="zh-CN" sz="1600" dirty="0">
                <a:ea typeface="宋体" panose="02010600030101010101" pitchFamily="2" charset="-122"/>
                <a:sym typeface="+mn-ea"/>
              </a:rPr>
              <a:t>（</a:t>
            </a:r>
            <a:r>
              <a:rPr lang="zh-CN" sz="1600" dirty="0">
                <a:ea typeface="宋体" panose="02010600030101010101" pitchFamily="2" charset="-122"/>
                <a:sym typeface="+mn-ea"/>
              </a:rPr>
              <a:t>可以按照月来统计，也可以按照天）</a:t>
            </a:r>
            <a:endParaRPr lang="zh-CN"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模型选择：</a:t>
            </a:r>
            <a:r>
              <a:rPr lang="en-US" altLang="zh-CN" sz="1600" dirty="0">
                <a:ea typeface="宋体" panose="02010600030101010101" pitchFamily="2" charset="-122"/>
                <a:sym typeface="+mn-ea"/>
              </a:rPr>
              <a:t>ARMA/ARIMA/LSTM </a:t>
            </a:r>
            <a:r>
              <a:rPr lang="zh-CN" altLang="zh-CN" sz="1600" dirty="0">
                <a:ea typeface="宋体" panose="02010600030101010101" pitchFamily="2" charset="-122"/>
                <a:sym typeface="+mn-ea"/>
              </a:rPr>
              <a:t>中的任意一种</a:t>
            </a: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6485890" y="1970405"/>
            <a:ext cx="5619750" cy="2676525"/>
          </a:xfrm>
          <a:prstGeom prst="rect">
            <a:avLst/>
          </a:prstGeom>
        </p:spPr>
      </p:pic>
      <p:sp>
        <p:nvSpPr>
          <p:cNvPr id="2" name="Content Placeholder 2"/>
          <p:cNvSpPr txBox="1">
            <a:spLocks noGrp="1"/>
          </p:cNvSpPr>
          <p:nvPr/>
        </p:nvSpPr>
        <p:spPr>
          <a:xfrm>
            <a:off x="8234680" y="4798695"/>
            <a:ext cx="3211195" cy="4724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600" dirty="0">
                <a:ea typeface="宋体" panose="02010600030101010101" pitchFamily="2" charset="-122"/>
                <a:sym typeface="+mn-ea"/>
              </a:rPr>
              <a:t>1990</a:t>
            </a:r>
            <a:r>
              <a:rPr lang="zh-CN" sz="1600" dirty="0">
                <a:ea typeface="宋体" panose="02010600030101010101" pitchFamily="2" charset="-122"/>
                <a:sym typeface="+mn-ea"/>
              </a:rPr>
              <a:t>年到</a:t>
            </a:r>
            <a:r>
              <a:rPr lang="en-US" altLang="zh-CN" sz="1600" dirty="0">
                <a:ea typeface="宋体" panose="02010600030101010101" pitchFamily="2" charset="-122"/>
                <a:sym typeface="+mn-ea"/>
              </a:rPr>
              <a:t>2020</a:t>
            </a:r>
            <a:r>
              <a:rPr lang="zh-CN" altLang="en-US" sz="1600" dirty="0">
                <a:ea typeface="宋体" panose="02010600030101010101" pitchFamily="2" charset="-122"/>
                <a:sym typeface="+mn-ea"/>
              </a:rPr>
              <a:t>年沪市指数走势</a:t>
            </a:r>
            <a:endParaRPr sz="1600" dirty="0">
              <a:ea typeface="宋体" panose="02010600030101010101" pitchFamily="2" charset="-122"/>
              <a:sym typeface="+mn-ea"/>
            </a:endParaRPr>
          </a:p>
        </p:txBody>
      </p:sp>
    </p:spTree>
    <p:custDataLst>
      <p:tags r:id="rId2"/>
    </p:custData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时间序列-1"/>
          <p:cNvPicPr>
            <a:picLocks noChangeAspect="1"/>
          </p:cNvPicPr>
          <p:nvPr/>
        </p:nvPicPr>
        <p:blipFill>
          <a:blip r:embed="rId1"/>
          <a:stretch>
            <a:fillRect/>
          </a:stretch>
        </p:blipFill>
        <p:spPr>
          <a:xfrm>
            <a:off x="1914525" y="1457325"/>
            <a:ext cx="8362950" cy="3943350"/>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时间序列-2"/>
          <p:cNvPicPr>
            <a:picLocks noChangeAspect="1"/>
          </p:cNvPicPr>
          <p:nvPr/>
        </p:nvPicPr>
        <p:blipFill>
          <a:blip r:embed="rId1"/>
          <a:stretch>
            <a:fillRect/>
          </a:stretch>
        </p:blipFill>
        <p:spPr>
          <a:xfrm>
            <a:off x="1066800" y="1509395"/>
            <a:ext cx="10058400" cy="4467860"/>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PowerBI-1"/>
          <p:cNvPicPr>
            <a:picLocks noChangeAspect="1"/>
          </p:cNvPicPr>
          <p:nvPr/>
        </p:nvPicPr>
        <p:blipFill>
          <a:blip r:embed="rId1"/>
          <a:stretch>
            <a:fillRect/>
          </a:stretch>
        </p:blipFill>
        <p:spPr>
          <a:xfrm>
            <a:off x="2409825" y="1933575"/>
            <a:ext cx="7372350" cy="2990850"/>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PowerBI-2"/>
          <p:cNvPicPr>
            <a:picLocks noChangeAspect="1"/>
          </p:cNvPicPr>
          <p:nvPr/>
        </p:nvPicPr>
        <p:blipFill>
          <a:blip r:embed="rId1"/>
          <a:stretch>
            <a:fillRect/>
          </a:stretch>
        </p:blipFill>
        <p:spPr>
          <a:xfrm>
            <a:off x="2667000" y="781050"/>
            <a:ext cx="6858000" cy="6038850"/>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PowerBI-3"/>
          <p:cNvPicPr>
            <a:picLocks noChangeAspect="1"/>
          </p:cNvPicPr>
          <p:nvPr/>
        </p:nvPicPr>
        <p:blipFill>
          <a:blip r:embed="rId1"/>
          <a:stretch>
            <a:fillRect/>
          </a:stretch>
        </p:blipFill>
        <p:spPr>
          <a:xfrm>
            <a:off x="2109470" y="1376045"/>
            <a:ext cx="7972425" cy="4543425"/>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endParaRPr lang="en-US" sz="48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38557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时间序列及分解：</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平稳序列</a:t>
            </a:r>
            <a:r>
              <a:rPr lang="zh-CN" sz="1600" dirty="0">
                <a:ea typeface="宋体" panose="02010600030101010101" pitchFamily="2" charset="-122"/>
                <a:sym typeface="+mn-ea"/>
              </a:rPr>
              <a:t>，</a:t>
            </a:r>
            <a:r>
              <a:rPr sz="1600" dirty="0">
                <a:ea typeface="宋体" panose="02010600030101010101" pitchFamily="2" charset="-122"/>
                <a:sym typeface="+mn-ea"/>
              </a:rPr>
              <a:t>stationary series</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基本上不存在趋势</a:t>
            </a:r>
            <a:r>
              <a:rPr lang="zh-CN" sz="1600" dirty="0">
                <a:ea typeface="宋体" panose="02010600030101010101" pitchFamily="2" charset="-122"/>
                <a:sym typeface="+mn-ea"/>
              </a:rPr>
              <a:t>（</a:t>
            </a:r>
            <a:r>
              <a:rPr lang="en-US" altLang="zh-CN" sz="1600" dirty="0">
                <a:ea typeface="宋体" panose="02010600030101010101" pitchFamily="2" charset="-122"/>
                <a:sym typeface="+mn-ea"/>
              </a:rPr>
              <a:t>Trend</a:t>
            </a:r>
            <a:r>
              <a:rPr lang="zh-CN" altLang="en-US" sz="1600" dirty="0">
                <a:ea typeface="宋体" panose="02010600030101010101" pitchFamily="2" charset="-122"/>
                <a:sym typeface="+mn-ea"/>
              </a:rPr>
              <a:t>）</a:t>
            </a:r>
            <a:r>
              <a:rPr sz="1600" dirty="0">
                <a:ea typeface="宋体" panose="02010600030101010101" pitchFamily="2" charset="-122"/>
                <a:sym typeface="+mn-ea"/>
              </a:rPr>
              <a:t>的序列，各观察值基本上在某个固定的水平上波动</a:t>
            </a:r>
            <a:endParaRPr sz="1600" dirty="0">
              <a:ea typeface="宋体" panose="02010600030101010101" pitchFamily="2" charset="-122"/>
              <a:sym typeface="+mn-ea"/>
            </a:endParaRPr>
          </a:p>
          <a:p>
            <a:pPr>
              <a:lnSpc>
                <a:spcPct val="150000"/>
              </a:lnSpc>
            </a:pPr>
            <a:r>
              <a:rPr lang="zh-CN" sz="1600" dirty="0">
                <a:ea typeface="宋体" panose="02010600030101010101" pitchFamily="2" charset="-122"/>
                <a:sym typeface="+mn-ea"/>
              </a:rPr>
              <a:t>非</a:t>
            </a:r>
            <a:r>
              <a:rPr sz="1600" dirty="0">
                <a:ea typeface="宋体" panose="02010600030101010101" pitchFamily="2" charset="-122"/>
                <a:sym typeface="+mn-ea"/>
              </a:rPr>
              <a:t>平稳序列</a:t>
            </a:r>
            <a:r>
              <a:rPr lang="zh-CN" sz="1600" dirty="0">
                <a:ea typeface="宋体" panose="02010600030101010101" pitchFamily="2" charset="-122"/>
                <a:sym typeface="+mn-ea"/>
              </a:rPr>
              <a:t>，non-</a:t>
            </a:r>
            <a:r>
              <a:rPr sz="1600" dirty="0">
                <a:ea typeface="宋体" panose="02010600030101010101" pitchFamily="2" charset="-122"/>
                <a:sym typeface="+mn-ea"/>
              </a:rPr>
              <a:t>stationary series</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包含趋势、季节性或周期性的序列，</a:t>
            </a:r>
            <a:r>
              <a:rPr lang="zh-CN" sz="1600" dirty="0">
                <a:ea typeface="宋体" panose="02010600030101010101" pitchFamily="2" charset="-122"/>
                <a:sym typeface="+mn-ea"/>
              </a:rPr>
              <a:t>可以只</a:t>
            </a:r>
            <a:r>
              <a:rPr sz="1600" dirty="0">
                <a:ea typeface="宋体" panose="02010600030101010101" pitchFamily="2" charset="-122"/>
                <a:sym typeface="+mn-ea"/>
              </a:rPr>
              <a:t>有一种成分，也可能是</a:t>
            </a:r>
            <a:r>
              <a:rPr lang="zh-CN" sz="1600" dirty="0">
                <a:ea typeface="宋体" panose="02010600030101010101" pitchFamily="2" charset="-122"/>
                <a:sym typeface="+mn-ea"/>
              </a:rPr>
              <a:t>多</a:t>
            </a:r>
            <a:r>
              <a:rPr sz="1600" dirty="0">
                <a:ea typeface="宋体" panose="02010600030101010101" pitchFamily="2" charset="-122"/>
                <a:sym typeface="+mn-ea"/>
              </a:rPr>
              <a:t>种成分的组合</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pic>
        <p:nvPicPr>
          <p:cNvPr id="2" name="图片 1" descr="平稳序列-2"/>
          <p:cNvPicPr>
            <a:picLocks noChangeAspect="1"/>
          </p:cNvPicPr>
          <p:nvPr/>
        </p:nvPicPr>
        <p:blipFill>
          <a:blip r:embed="rId1"/>
          <a:stretch>
            <a:fillRect/>
          </a:stretch>
        </p:blipFill>
        <p:spPr>
          <a:xfrm>
            <a:off x="6320155" y="1227455"/>
            <a:ext cx="5124450" cy="4962525"/>
          </a:xfrm>
          <a:prstGeom prst="rect">
            <a:avLst/>
          </a:prstGeom>
        </p:spPr>
      </p:pic>
    </p:spTree>
    <p:custDataLst>
      <p:tags r:id="rId2"/>
    </p:custData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决策是一门技能</a:t>
            </a:r>
            <a:endParaRPr lang="zh-CN" dirty="0">
              <a:ea typeface="宋体" panose="02010600030101010101" pitchFamily="2" charset="-122"/>
            </a:endParaRPr>
          </a:p>
        </p:txBody>
      </p:sp>
      <p:sp>
        <p:nvSpPr>
          <p:cNvPr id="2" name="文本占位符 1"/>
          <p:cNvSpPr/>
          <p:nvPr>
            <p:ph type="body" idx="1"/>
          </p:nvPr>
        </p:nvSpPr>
        <p:spPr>
          <a:xfrm>
            <a:off x="725805" y="1530350"/>
            <a:ext cx="5499100" cy="5181600"/>
          </a:xfrm>
        </p:spPr>
        <p:txBody>
          <a:bodyPr>
            <a:normAutofit/>
          </a:bodyPr>
          <a:p>
            <a:pPr>
              <a:lnSpc>
                <a:spcPct val="170000"/>
              </a:lnSpc>
            </a:pPr>
            <a:r>
              <a:rPr lang="zh-CN" altLang="zh-CN" sz="1600" dirty="0">
                <a:ea typeface="宋体" panose="02010600030101010101" pitchFamily="2" charset="-122"/>
                <a:sym typeface="+mn-ea"/>
              </a:rPr>
              <a:t>决策的关键在于数据分析</a:t>
            </a:r>
            <a:r>
              <a:rPr lang="en-US" altLang="zh-CN" sz="1600" dirty="0">
                <a:ea typeface="宋体" panose="02010600030101010101" pitchFamily="2" charset="-122"/>
                <a:sym typeface="+mn-ea"/>
              </a:rPr>
              <a:t>Model</a:t>
            </a:r>
            <a:r>
              <a:rPr lang="zh-CN" altLang="zh-CN" sz="1600" dirty="0">
                <a:ea typeface="宋体" panose="02010600030101010101" pitchFamily="2" charset="-122"/>
                <a:sym typeface="+mn-ea"/>
              </a:rPr>
              <a:t>（找规律）</a:t>
            </a:r>
            <a:endParaRPr lang="zh-CN" altLang="zh-CN" sz="1600" dirty="0">
              <a:ea typeface="宋体" panose="02010600030101010101" pitchFamily="2" charset="-122"/>
              <a:sym typeface="+mn-ea"/>
            </a:endParaRPr>
          </a:p>
          <a:p>
            <a:pPr>
              <a:lnSpc>
                <a:spcPct val="170000"/>
              </a:lnSpc>
            </a:pPr>
            <a:r>
              <a:rPr lang="zh-CN" altLang="en-US" sz="1600" dirty="0">
                <a:ea typeface="宋体" panose="02010600030101010101" pitchFamily="2" charset="-122"/>
                <a:sym typeface="+mn-ea"/>
              </a:rPr>
              <a:t>有些事物，不具备规律性，比如彩票预测，无法预测 </a:t>
            </a:r>
            <a:r>
              <a:rPr lang="en-US" altLang="zh-CN" sz="1600" dirty="0">
                <a:ea typeface="宋体" panose="02010600030101010101" pitchFamily="2" charset="-122"/>
                <a:sym typeface="+mn-ea"/>
              </a:rPr>
              <a:t>=&gt; how to predict a random number</a:t>
            </a:r>
            <a:endParaRPr lang="zh-CN" altLang="en-US" sz="1600" dirty="0">
              <a:ea typeface="宋体" panose="02010600030101010101" pitchFamily="2" charset="-122"/>
              <a:sym typeface="+mn-ea"/>
            </a:endParaRPr>
          </a:p>
          <a:p>
            <a:pPr>
              <a:lnSpc>
                <a:spcPct val="170000"/>
              </a:lnSpc>
            </a:pPr>
            <a:r>
              <a:rPr lang="zh-CN" altLang="en-US" sz="1600" dirty="0">
                <a:ea typeface="宋体" panose="02010600030101010101" pitchFamily="2" charset="-122"/>
                <a:sym typeface="+mn-ea"/>
              </a:rPr>
              <a:t>有些事物，条件过于复杂，在短期波动的行为很难预测，比如金融领域中股票短期价格预测。这就好比猫捉老鼠，当大部分人都能知道他在那里的时候，他已经不见了</a:t>
            </a:r>
            <a:endParaRPr lang="zh-CN" altLang="en-US" sz="1600" dirty="0">
              <a:ea typeface="宋体" panose="02010600030101010101" pitchFamily="2" charset="-122"/>
              <a:sym typeface="+mn-ea"/>
            </a:endParaRPr>
          </a:p>
          <a:p>
            <a:pPr>
              <a:lnSpc>
                <a:spcPct val="170000"/>
              </a:lnSpc>
            </a:pPr>
            <a:r>
              <a:rPr lang="zh-CN" altLang="en-US" sz="1600" dirty="0">
                <a:ea typeface="宋体" panose="02010600030101010101" pitchFamily="2" charset="-122"/>
                <a:sym typeface="+mn-ea"/>
              </a:rPr>
              <a:t>巴菲特：人生就像滚雪球，最重要的是发现很湿的雪和很长的坡 </a:t>
            </a:r>
            <a:r>
              <a:rPr lang="en-US" altLang="zh-CN" sz="1600" dirty="0">
                <a:ea typeface="宋体" panose="02010600030101010101" pitchFamily="2" charset="-122"/>
                <a:sym typeface="+mn-ea"/>
              </a:rPr>
              <a:t>=&gt;</a:t>
            </a:r>
            <a:r>
              <a:rPr lang="zh-CN" altLang="zh-CN" sz="1600" dirty="0">
                <a:ea typeface="宋体" panose="02010600030101010101" pitchFamily="2" charset="-122"/>
                <a:sym typeface="+mn-ea"/>
              </a:rPr>
              <a:t>可预测的长期增长</a:t>
            </a:r>
            <a:endParaRPr lang="zh-CN" altLang="en-US" sz="1600" dirty="0">
              <a:ea typeface="宋体" panose="02010600030101010101" pitchFamily="2" charset="-122"/>
              <a:sym typeface="+mn-ea"/>
            </a:endParaRPr>
          </a:p>
          <a:p>
            <a:pPr>
              <a:lnSpc>
                <a:spcPct val="170000"/>
              </a:lnSpc>
            </a:pPr>
            <a:r>
              <a:rPr lang="zh-CN" altLang="en-US" sz="1600" dirty="0">
                <a:ea typeface="宋体" panose="02010600030101010101" pitchFamily="2" charset="-122"/>
                <a:sym typeface="+mn-ea"/>
              </a:rPr>
              <a:t>股票中的价值投资，而非彩票预测</a:t>
            </a:r>
            <a:endParaRPr lang="zh-CN" altLang="en-US" sz="1600" dirty="0">
              <a:ea typeface="宋体" panose="02010600030101010101" pitchFamily="2" charset="-122"/>
              <a:sym typeface="+mn-ea"/>
            </a:endParaRPr>
          </a:p>
          <a:p>
            <a:pPr marL="0" indent="0">
              <a:lnSpc>
                <a:spcPct val="170000"/>
              </a:lnSpc>
              <a:buNone/>
            </a:pPr>
            <a:endParaRPr lang="zh-CN" altLang="zh-CN" sz="1600" dirty="0">
              <a:ea typeface="宋体" panose="02010600030101010101" pitchFamily="2" charset="-122"/>
              <a:sym typeface="+mn-ea"/>
            </a:endParaRPr>
          </a:p>
          <a:p>
            <a:pPr marL="0" indent="0">
              <a:lnSpc>
                <a:spcPct val="170000"/>
              </a:lnSpc>
              <a:buNone/>
            </a:pPr>
            <a:endParaRPr lang="zh-CN" altLang="zh-CN" sz="1600" dirty="0">
              <a:ea typeface="宋体" panose="02010600030101010101" pitchFamily="2" charset="-122"/>
              <a:sym typeface="+mn-ea"/>
            </a:endParaRPr>
          </a:p>
        </p:txBody>
      </p:sp>
      <p:sp>
        <p:nvSpPr>
          <p:cNvPr id="4" name="文本框 3"/>
          <p:cNvSpPr txBox="1"/>
          <p:nvPr/>
        </p:nvSpPr>
        <p:spPr>
          <a:xfrm>
            <a:off x="6303645" y="1504950"/>
            <a:ext cx="5426075" cy="46888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nSpc>
                <a:spcPct val="170000"/>
              </a:lnSpc>
              <a:buNone/>
            </a:pPr>
            <a:r>
              <a:rPr lang="en-US" altLang="zh-CN" sz="1600" dirty="0">
                <a:ea typeface="宋体" panose="02010600030101010101" pitchFamily="2" charset="-122"/>
                <a:sym typeface="+mn-ea"/>
              </a:rPr>
              <a:t>Thinking</a:t>
            </a:r>
            <a:r>
              <a:rPr lang="zh-CN" altLang="zh-CN" sz="1600" dirty="0">
                <a:ea typeface="宋体" panose="02010600030101010101" pitchFamily="2" charset="-122"/>
                <a:sym typeface="+mn-ea"/>
              </a:rPr>
              <a:t>：为什么金融领域中，风控模型相对成熟，而量化投资更像是博弈行为</a:t>
            </a:r>
            <a:endParaRPr lang="zh-CN" altLang="zh-CN" sz="1600" dirty="0">
              <a:ea typeface="宋体" panose="02010600030101010101" pitchFamily="2" charset="-122"/>
              <a:sym typeface="+mn-ea"/>
            </a:endParaRPr>
          </a:p>
          <a:p>
            <a:pPr marL="0" indent="0">
              <a:lnSpc>
                <a:spcPct val="170000"/>
              </a:lnSpc>
              <a:buNone/>
            </a:pPr>
            <a:r>
              <a:rPr lang="zh-CN" altLang="zh-CN" sz="1600" dirty="0">
                <a:ea typeface="宋体" panose="02010600030101010101" pitchFamily="2" charset="-122"/>
                <a:sym typeface="+mn-ea"/>
              </a:rPr>
              <a:t>2019-11 北大高材生“割美国韭菜”被全球通缉，投行“潜规则”遭全球监管“秋后算账”</a:t>
            </a:r>
            <a:endParaRPr lang="zh-CN" altLang="zh-CN" sz="1600" dirty="0">
              <a:ea typeface="宋体" panose="02010600030101010101" pitchFamily="2" charset="-122"/>
              <a:sym typeface="+mn-ea"/>
            </a:endParaRPr>
          </a:p>
          <a:p>
            <a:pPr marL="285750" indent="-285750">
              <a:lnSpc>
                <a:spcPct val="170000"/>
              </a:lnSpc>
              <a:buFont typeface="Arial" panose="020B0604020202020204" pitchFamily="34" charset="0"/>
              <a:buChar char="•"/>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虚假挂单（Spoofing）</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indent="0">
              <a:lnSpc>
                <a:spcPct val="170000"/>
              </a:lnSpc>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利用技术形态引诱投资者上当，庄家通过在与现价有一段距离的位置放置巨额的买单或卖单创造出市场供需关系不平衡的表象，引诱其他市场参与者作出错误的判断，庄家在虚假挂单成交前迅速撤单并以此获利。</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285750" indent="-285750">
              <a:lnSpc>
                <a:spcPct val="170000"/>
              </a:lnSpc>
              <a:buFont typeface="Arial" panose="020B0604020202020204" pitchFamily="34" charset="0"/>
              <a:buChar char="•"/>
            </a:pPr>
            <a:r>
              <a:rPr lang="zh-CN" altLang="en-US" sz="1600">
                <a:sym typeface="Calibri" panose="020F0502020204030204"/>
              </a:rPr>
              <a:t>2013年他领导的团队总交易量高达2800万单，占到该期货产品全年总交易量的10%</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altLang="en-US" dirty="0">
                <a:ea typeface="宋体" panose="02010600030101010101" pitchFamily="2" charset="-122"/>
              </a:rPr>
              <a:t>决策是一门技能</a:t>
            </a:r>
            <a:endParaRPr lang="zh-CN" dirty="0">
              <a:ea typeface="宋体" panose="02010600030101010101" pitchFamily="2" charset="-122"/>
            </a:endParaRPr>
          </a:p>
        </p:txBody>
      </p:sp>
      <p:sp>
        <p:nvSpPr>
          <p:cNvPr id="2" name="文本占位符 1"/>
          <p:cNvSpPr/>
          <p:nvPr>
            <p:ph type="body" idx="1"/>
          </p:nvPr>
        </p:nvSpPr>
        <p:spPr>
          <a:xfrm>
            <a:off x="725805" y="1600200"/>
            <a:ext cx="4779645" cy="4204335"/>
          </a:xfrm>
        </p:spPr>
        <p:txBody>
          <a:bodyPr>
            <a:normAutofit/>
          </a:bodyPr>
          <a:p>
            <a:pPr>
              <a:lnSpc>
                <a:spcPct val="170000"/>
              </a:lnSpc>
            </a:pPr>
            <a:r>
              <a:rPr lang="zh-CN" altLang="zh-CN" sz="1600" dirty="0">
                <a:ea typeface="宋体" panose="02010600030101010101" pitchFamily="2" charset="-122"/>
                <a:sym typeface="+mn-ea"/>
              </a:rPr>
              <a:t>找规律的方法也很重要</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How to make a good decision？一个好的决策</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主公和军师的关系哪个好？ 刘备+诸葛亮 or 曹操+智囊团？</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需要多维度思考 =&gt; 多个不同种类的分类器</a:t>
            </a:r>
            <a:endParaRPr lang="zh-CN" altLang="zh-CN" sz="1600" dirty="0">
              <a:ea typeface="宋体" panose="02010600030101010101" pitchFamily="2" charset="-122"/>
              <a:sym typeface="+mn-ea"/>
            </a:endParaRPr>
          </a:p>
          <a:p>
            <a:pPr>
              <a:lnSpc>
                <a:spcPct val="170000"/>
              </a:lnSpc>
            </a:pPr>
            <a:r>
              <a:rPr lang="zh-CN" altLang="zh-CN" sz="1600" dirty="0">
                <a:ea typeface="宋体" panose="02010600030101010101" pitchFamily="2" charset="-122"/>
                <a:sym typeface="+mn-ea"/>
              </a:rPr>
              <a:t>最终拍板的是一个，而不是多个 =&gt; Stacking</a:t>
            </a:r>
            <a:endParaRPr lang="zh-CN" altLang="zh-CN" sz="1600" dirty="0">
              <a:ea typeface="宋体" panose="02010600030101010101" pitchFamily="2" charset="-122"/>
              <a:sym typeface="+mn-ea"/>
            </a:endParaRPr>
          </a:p>
          <a:p>
            <a:pPr>
              <a:lnSpc>
                <a:spcPct val="170000"/>
              </a:lnSpc>
            </a:pPr>
            <a:endParaRPr lang="zh-CN" altLang="zh-CN" sz="1600" dirty="0">
              <a:ea typeface="宋体" panose="02010600030101010101" pitchFamily="2" charset="-122"/>
              <a:sym typeface="+mn-ea"/>
            </a:endParaRPr>
          </a:p>
        </p:txBody>
      </p:sp>
      <p:pic>
        <p:nvPicPr>
          <p:cNvPr id="3" name="图片 2" descr="stacking-1"/>
          <p:cNvPicPr>
            <a:picLocks noChangeAspect="1"/>
          </p:cNvPicPr>
          <p:nvPr/>
        </p:nvPicPr>
        <p:blipFill>
          <a:blip r:embed="rId1"/>
          <a:stretch>
            <a:fillRect/>
          </a:stretch>
        </p:blipFill>
        <p:spPr>
          <a:xfrm>
            <a:off x="6390640" y="2002790"/>
            <a:ext cx="4398010" cy="2712720"/>
          </a:xfrm>
          <a:prstGeom prst="rect">
            <a:avLst/>
          </a:prstGeom>
        </p:spPr>
      </p:pic>
    </p:spTree>
    <p:custDataLst>
      <p:tags r:id="rId2"/>
    </p:custData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542925" y="1228725"/>
            <a:ext cx="4937125" cy="5160645"/>
          </a:xfrm>
          <a:prstGeom prst="rect">
            <a:avLst/>
          </a:prstGeom>
        </p:spPr>
      </p:pic>
      <p:pic>
        <p:nvPicPr>
          <p:cNvPr id="5" name="图片 4"/>
          <p:cNvPicPr>
            <a:picLocks noChangeAspect="1"/>
          </p:cNvPicPr>
          <p:nvPr/>
        </p:nvPicPr>
        <p:blipFill>
          <a:blip r:embed="rId2"/>
          <a:stretch>
            <a:fillRect/>
          </a:stretch>
        </p:blipFill>
        <p:spPr>
          <a:xfrm>
            <a:off x="6396355" y="1228725"/>
            <a:ext cx="4958715" cy="540131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时间序列模型</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5" y="1128395"/>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sym typeface="+mn-ea"/>
              </a:rPr>
              <a:t>时间序列及分解：</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趋势（trend）：时间序列在长时期内呈现出来的某种持续上升或持续下降的变动，也称长期趋势</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季节性（seasonality）：时间序列在一年内重复出现的周期波动。销售旺季，销售淡季，旅游旺季、旅游淡季</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季节，</a:t>
            </a:r>
            <a:r>
              <a:rPr lang="zh-CN" sz="1600" dirty="0">
                <a:ea typeface="宋体" panose="02010600030101010101" pitchFamily="2" charset="-122"/>
                <a:sym typeface="+mn-ea"/>
              </a:rPr>
              <a:t>可以是</a:t>
            </a:r>
            <a:r>
              <a:rPr sz="1600" dirty="0">
                <a:ea typeface="宋体" panose="02010600030101010101" pitchFamily="2" charset="-122"/>
                <a:sym typeface="+mn-ea"/>
              </a:rPr>
              <a:t>任何一种周期性变化</a:t>
            </a:r>
            <a:r>
              <a:rPr lang="zh-CN" sz="1600" dirty="0">
                <a:ea typeface="宋体" panose="02010600030101010101" pitchFamily="2" charset="-122"/>
                <a:sym typeface="+mn-ea"/>
              </a:rPr>
              <a:t>，不一定是</a:t>
            </a:r>
            <a:r>
              <a:rPr sz="1600" dirty="0">
                <a:ea typeface="宋体" panose="02010600030101010101" pitchFamily="2" charset="-122"/>
                <a:sym typeface="+mn-ea"/>
              </a:rPr>
              <a:t>一年中的四季</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含有季节成分的序列可能含有趋势，也可能不含有趋势</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周期性（cyclicity）：通常是由经济环境的变化引起</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不同于趋势变动，不是朝着单一方向的持续运动，而是涨落相间的交替波动</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不同于季节变动，季节变动有比较固定的规律，变动周期大多为一年。周期性的循环波动无固定规律，变动周期多在一年以上，且周期长短不一</a:t>
            </a:r>
            <a:endParaRPr sz="1600" dirty="0">
              <a:ea typeface="宋体" panose="02010600030101010101" pitchFamily="2" charset="-122"/>
              <a:sym typeface="+mn-ea"/>
            </a:endParaRPr>
          </a:p>
        </p:txBody>
      </p:sp>
      <p:sp>
        <p:nvSpPr>
          <p:cNvPr id="5" name="Content Placeholder 2"/>
          <p:cNvSpPr txBox="1">
            <a:spLocks noGrp="1"/>
          </p:cNvSpPr>
          <p:nvPr/>
        </p:nvSpPr>
        <p:spPr>
          <a:xfrm>
            <a:off x="6407785" y="1435100"/>
            <a:ext cx="54146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600">
                <a:sym typeface="Calibri" panose="020F0502020204030204"/>
              </a:rPr>
              <a:t>随机性（Irregular），指受偶然因素影响所形成的的不规则波动，在时间序列中无法预估</a:t>
            </a:r>
            <a:endParaRPr lang="zh-CN" altLang="en-US" sz="1600">
              <a:sym typeface="Calibri" panose="020F0502020204030204"/>
            </a:endParaRPr>
          </a:p>
          <a:p>
            <a:pPr marL="0" indent="0">
              <a:lnSpc>
                <a:spcPct val="150000"/>
              </a:lnSpc>
              <a:buNone/>
            </a:pPr>
            <a:r>
              <a:rPr lang="zh-CN" altLang="en-US" sz="1600">
                <a:sym typeface="Calibri" panose="020F0502020204030204"/>
              </a:rPr>
              <a:t>随机性是不规则波动，除去趋势、周期性、季节性的偶然性波动</a:t>
            </a:r>
            <a:endParaRPr lang="zh-CN" altLang="en-US" sz="1600">
              <a:sym typeface="Calibri" panose="020F0502020204030204"/>
            </a:endParaRPr>
          </a:p>
          <a:p>
            <a:pPr>
              <a:lnSpc>
                <a:spcPct val="150000"/>
              </a:lnSpc>
            </a:pPr>
            <a:endParaRPr sz="1600" dirty="0">
              <a:ea typeface="宋体" panose="02010600030101010101" pitchFamily="2" charset="-122"/>
              <a:sym typeface="+mn-ea"/>
            </a:endParaRPr>
          </a:p>
        </p:txBody>
      </p:sp>
      <p:graphicFrame>
        <p:nvGraphicFramePr>
          <p:cNvPr id="6" name="表格 5"/>
          <p:cNvGraphicFramePr/>
          <p:nvPr>
            <p:custDataLst>
              <p:tags r:id="rId1"/>
            </p:custDataLst>
          </p:nvPr>
        </p:nvGraphicFramePr>
        <p:xfrm>
          <a:off x="6778625" y="3248660"/>
          <a:ext cx="4877435" cy="2573655"/>
        </p:xfrm>
        <a:graphic>
          <a:graphicData uri="http://schemas.openxmlformats.org/drawingml/2006/table">
            <a:tbl>
              <a:tblPr firstRow="1" bandRow="1">
                <a:tableStyleId>{5C22544A-7EE6-4342-B048-85BDC9FD1C3A}</a:tableStyleId>
              </a:tblPr>
              <a:tblGrid>
                <a:gridCol w="2078355"/>
                <a:gridCol w="2799080"/>
              </a:tblGrid>
              <a:tr h="262890">
                <a:tc>
                  <a:txBody>
                    <a:bodyPr/>
                    <a:p>
                      <a:pPr algn="l">
                        <a:buNone/>
                      </a:pPr>
                      <a:r>
                        <a:rPr lang="zh-CN" sz="1600">
                          <a:solidFill>
                            <a:srgbClr val="000000"/>
                          </a:solidFill>
                          <a:latin typeface="Arial" panose="020B0604020202020204" pitchFamily="34" charset="0"/>
                          <a:ea typeface="宋体" panose="02010600030101010101" pitchFamily="2" charset="-122"/>
                        </a:rPr>
                        <a:t>因素</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rgbClr val="000000"/>
                          </a:solidFill>
                          <a:latin typeface="Arial" panose="020B0604020202020204" pitchFamily="34" charset="0"/>
                          <a:ea typeface="宋体" panose="02010600030101010101" pitchFamily="2" charset="-122"/>
                        </a:rPr>
                        <a:t>举例</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22275">
                <a:tc>
                  <a:txBody>
                    <a:bodyPr/>
                    <a:p>
                      <a:pPr algn="l">
                        <a:buNone/>
                      </a:pPr>
                      <a:r>
                        <a:rPr lang="zh-CN" sz="1600">
                          <a:solidFill>
                            <a:srgbClr val="000000"/>
                          </a:solidFill>
                          <a:latin typeface="Arial" panose="020B0604020202020204" pitchFamily="34" charset="0"/>
                          <a:ea typeface="宋体" panose="02010600030101010101" pitchFamily="2" charset="-122"/>
                        </a:rPr>
                        <a:t>长期趋势 Trend(T)</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rgbClr val="000000"/>
                          </a:solidFill>
                          <a:latin typeface="Arial" panose="020B0604020202020204" pitchFamily="34" charset="0"/>
                          <a:ea typeface="宋体" panose="02010600030101010101" pitchFamily="2" charset="-122"/>
                        </a:rPr>
                        <a:t>国内生产总值</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676910">
                <a:tc>
                  <a:txBody>
                    <a:bodyPr/>
                    <a:p>
                      <a:pPr algn="l">
                        <a:buNone/>
                      </a:pPr>
                      <a:r>
                        <a:rPr lang="zh-CN" sz="1600">
                          <a:solidFill>
                            <a:srgbClr val="000000"/>
                          </a:solidFill>
                          <a:latin typeface="Arial" panose="020B0604020202020204" pitchFamily="34" charset="0"/>
                          <a:ea typeface="宋体" panose="02010600030101010101" pitchFamily="2" charset="-122"/>
                        </a:rPr>
                        <a:t>季节变动 Season(S)</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rgbClr val="000000"/>
                          </a:solidFill>
                          <a:latin typeface="Arial" panose="020B0604020202020204" pitchFamily="34" charset="0"/>
                          <a:ea typeface="宋体" panose="02010600030101010101" pitchFamily="2" charset="-122"/>
                        </a:rPr>
                        <a:t>冰淇淋、暖宝宝、羽绒服、裙子等销售</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382270">
                <a:tc>
                  <a:txBody>
                    <a:bodyPr/>
                    <a:p>
                      <a:pPr algn="l">
                        <a:buNone/>
                      </a:pPr>
                      <a:r>
                        <a:rPr lang="zh-CN" sz="1600">
                          <a:solidFill>
                            <a:srgbClr val="000000"/>
                          </a:solidFill>
                          <a:latin typeface="Arial" panose="020B0604020202020204" pitchFamily="34" charset="0"/>
                          <a:ea typeface="宋体" panose="02010600030101010101" pitchFamily="2" charset="-122"/>
                        </a:rPr>
                        <a:t>周期性 Cyclic(C)</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rgbClr val="000000"/>
                          </a:solidFill>
                          <a:latin typeface="Arial" panose="020B0604020202020204" pitchFamily="34" charset="0"/>
                          <a:ea typeface="宋体" panose="02010600030101010101" pitchFamily="2" charset="-122"/>
                        </a:rPr>
                        <a:t>太阳黑子数量变化</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p>
                      <a:pPr algn="l">
                        <a:buNone/>
                      </a:pPr>
                      <a:r>
                        <a:rPr lang="zh-CN" sz="1600">
                          <a:solidFill>
                            <a:srgbClr val="000000"/>
                          </a:solidFill>
                          <a:latin typeface="Arial" panose="020B0604020202020204" pitchFamily="34" charset="0"/>
                          <a:ea typeface="宋体" panose="02010600030101010101" pitchFamily="2" charset="-122"/>
                        </a:rPr>
                        <a:t>随机性 Irregular(I)</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algn="l">
                        <a:buNone/>
                      </a:pPr>
                      <a:r>
                        <a:rPr lang="zh-CN" sz="1600">
                          <a:solidFill>
                            <a:srgbClr val="000000"/>
                          </a:solidFill>
                          <a:latin typeface="Arial" panose="020B0604020202020204" pitchFamily="34" charset="0"/>
                          <a:ea typeface="宋体" panose="02010600030101010101" pitchFamily="2" charset="-122"/>
                        </a:rPr>
                        <a:t>股票市场受到突然的利好、利空等信息的影响，影响股价产生的波动</a:t>
                      </a:r>
                      <a:endParaRPr lang="zh-CN" altLang="en-US" sz="1600">
                        <a:solidFill>
                          <a:srgbClr val="000000"/>
                        </a:solidFill>
                        <a:latin typeface="Arial" panose="020B0604020202020204" pitchFamily="34" charset="0"/>
                        <a:ea typeface="宋体" panose="02010600030101010101" pitchFamily="2" charset="-122"/>
                      </a:endParaRPr>
                    </a:p>
                  </a:txBody>
                  <a:tcPr marL="12700" marR="12700" marT="12700" vert="horz"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ustDataLst>
      <p:tags r:id="rId2"/>
    </p:custDataLst>
  </p:cSld>
  <p:clrMapOvr>
    <a:masterClrMapping/>
  </p:clrMapOvr>
  <p:transition spd="med"/>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SLIDE_MODEL_TYPE" val="dynamicNum"/>
</p:tagLst>
</file>

<file path=ppt/tags/tag11.xml><?xml version="1.0" encoding="utf-8"?>
<p:tagLst xmlns:p="http://schemas.openxmlformats.org/presentationml/2006/main">
  <p:tag name="KSO_WM_SLIDE_MODEL_TYPE" val="dynamicNum"/>
</p:tagLst>
</file>

<file path=ppt/tags/tag12.xml><?xml version="1.0" encoding="utf-8"?>
<p:tagLst xmlns:p="http://schemas.openxmlformats.org/presentationml/2006/main">
  <p:tag name="KSO_WM_SLIDE_MODEL_TYPE" val="dynamicNum"/>
</p:tagLst>
</file>

<file path=ppt/tags/tag13.xml><?xml version="1.0" encoding="utf-8"?>
<p:tagLst xmlns:p="http://schemas.openxmlformats.org/presentationml/2006/main">
  <p:tag name="KSO_WM_SLIDE_MODEL_TYPE" val="dynamicNum"/>
</p:tagLst>
</file>

<file path=ppt/tags/tag14.xml><?xml version="1.0" encoding="utf-8"?>
<p:tagLst xmlns:p="http://schemas.openxmlformats.org/presentationml/2006/main">
  <p:tag name="KSO_WM_SLIDE_MODEL_TYPE" val="dynamicNum"/>
</p:tagLst>
</file>

<file path=ppt/tags/tag15.xml><?xml version="1.0" encoding="utf-8"?>
<p:tagLst xmlns:p="http://schemas.openxmlformats.org/presentationml/2006/main">
  <p:tag name="KSO_WM_SLIDE_MODEL_TYPE" val="dynamicNum"/>
</p:tagLst>
</file>

<file path=ppt/tags/tag16.xml><?xml version="1.0" encoding="utf-8"?>
<p:tagLst xmlns:p="http://schemas.openxmlformats.org/presentationml/2006/main">
  <p:tag name="KSO_WM_SLIDE_MODEL_TYPE" val="dynamicNum"/>
</p:tagLst>
</file>

<file path=ppt/tags/tag17.xml><?xml version="1.0" encoding="utf-8"?>
<p:tagLst xmlns:p="http://schemas.openxmlformats.org/presentationml/2006/main">
  <p:tag name="KSO_WM_SLIDE_MODEL_TYPE" val="dynamicNum"/>
</p:tagLst>
</file>

<file path=ppt/tags/tag18.xml><?xml version="1.0" encoding="utf-8"?>
<p:tagLst xmlns:p="http://schemas.openxmlformats.org/presentationml/2006/main">
  <p:tag name="KSO_WM_SLIDE_MODEL_TYPE" val="dynamicNum"/>
</p:tagLst>
</file>

<file path=ppt/tags/tag19.xml><?xml version="1.0" encoding="utf-8"?>
<p:tagLst xmlns:p="http://schemas.openxmlformats.org/presentationml/2006/main">
  <p:tag name="KSO_WM_SLIDE_MODEL_TYPE" val="dynamicNum"/>
</p:tagLst>
</file>

<file path=ppt/tags/tag2.xml><?xml version="1.0" encoding="utf-8"?>
<p:tagLst xmlns:p="http://schemas.openxmlformats.org/presentationml/2006/main">
  <p:tag name="KSO_WM_SLIDE_MODEL_TYPE" val="dynamicNum"/>
</p:tagLst>
</file>

<file path=ppt/tags/tag20.xml><?xml version="1.0" encoding="utf-8"?>
<p:tagLst xmlns:p="http://schemas.openxmlformats.org/presentationml/2006/main">
  <p:tag name="KSO_WM_SLIDE_MODEL_TYPE" val="dynamicNum"/>
</p:tagLst>
</file>

<file path=ppt/tags/tag21.xml><?xml version="1.0" encoding="utf-8"?>
<p:tagLst xmlns:p="http://schemas.openxmlformats.org/presentationml/2006/main">
  <p:tag name="KSO_WM_SLIDE_MODEL_TYPE" val="dynamicNum"/>
</p:tagLst>
</file>

<file path=ppt/tags/tag22.xml><?xml version="1.0" encoding="utf-8"?>
<p:tagLst xmlns:p="http://schemas.openxmlformats.org/presentationml/2006/main">
  <p:tag name="KSO_WM_SLIDE_MODEL_TYPE" val="dynamicNum"/>
</p:tagLst>
</file>

<file path=ppt/tags/tag23.xml><?xml version="1.0" encoding="utf-8"?>
<p:tagLst xmlns:p="http://schemas.openxmlformats.org/presentationml/2006/main">
  <p:tag name="KSO_WM_SLIDE_MODEL_TYPE" val="dynamicNum"/>
</p:tagLst>
</file>

<file path=ppt/tags/tag24.xml><?xml version="1.0" encoding="utf-8"?>
<p:tagLst xmlns:p="http://schemas.openxmlformats.org/presentationml/2006/main">
  <p:tag name="KSO_WM_SLIDE_MODEL_TYPE" val="dynamicNum"/>
</p:tagLst>
</file>

<file path=ppt/tags/tag25.xml><?xml version="1.0" encoding="utf-8"?>
<p:tagLst xmlns:p="http://schemas.openxmlformats.org/presentationml/2006/main">
  <p:tag name="KSO_WM_SLIDE_MODEL_TYPE" val="dynamicNum"/>
</p:tagLst>
</file>

<file path=ppt/tags/tag26.xml><?xml version="1.0" encoding="utf-8"?>
<p:tagLst xmlns:p="http://schemas.openxmlformats.org/presentationml/2006/main">
  <p:tag name="KSO_WM_SLIDE_MODEL_TYPE" val="dynamicNum"/>
</p:tagLst>
</file>

<file path=ppt/tags/tag27.xml><?xml version="1.0" encoding="utf-8"?>
<p:tagLst xmlns:p="http://schemas.openxmlformats.org/presentationml/2006/main">
  <p:tag name="KSO_WM_SLIDE_MODEL_TYPE" val="dynamicNum"/>
</p:tagLst>
</file>

<file path=ppt/tags/tag28.xml><?xml version="1.0" encoding="utf-8"?>
<p:tagLst xmlns:p="http://schemas.openxmlformats.org/presentationml/2006/main">
  <p:tag name="KSO_WM_SLIDE_MODEL_TYPE" val="dynamicNum"/>
</p:tagLst>
</file>

<file path=ppt/tags/tag29.xml><?xml version="1.0" encoding="utf-8"?>
<p:tagLst xmlns:p="http://schemas.openxmlformats.org/presentationml/2006/main">
  <p:tag name="KSO_WM_SLIDE_MODEL_TYPE" val="dynamicNum"/>
</p:tagLst>
</file>

<file path=ppt/tags/tag3.xml><?xml version="1.0" encoding="utf-8"?>
<p:tagLst xmlns:p="http://schemas.openxmlformats.org/presentationml/2006/main">
  <p:tag name="KSO_WM_SLIDE_MODEL_TYPE" val="dynamicNum"/>
</p:tagLst>
</file>

<file path=ppt/tags/tag30.xml><?xml version="1.0" encoding="utf-8"?>
<p:tagLst xmlns:p="http://schemas.openxmlformats.org/presentationml/2006/main">
  <p:tag name="KSO_WM_SLIDE_MODEL_TYPE" val="dynamicNum"/>
</p:tagLst>
</file>

<file path=ppt/tags/tag31.xml><?xml version="1.0" encoding="utf-8"?>
<p:tagLst xmlns:p="http://schemas.openxmlformats.org/presentationml/2006/main">
  <p:tag name="KSO_WM_SLIDE_MODEL_TYPE" val="dynamicNum"/>
</p:tagLst>
</file>

<file path=ppt/tags/tag32.xml><?xml version="1.0" encoding="utf-8"?>
<p:tagLst xmlns:p="http://schemas.openxmlformats.org/presentationml/2006/main">
  <p:tag name="KSO_WM_SLIDE_MODEL_TYPE" val="dynamicNum"/>
</p:tagLst>
</file>

<file path=ppt/tags/tag33.xml><?xml version="1.0" encoding="utf-8"?>
<p:tagLst xmlns:p="http://schemas.openxmlformats.org/presentationml/2006/main">
  <p:tag name="KSO_WM_SLIDE_MODEL_TYPE" val="dynamicNum"/>
</p:tagLst>
</file>

<file path=ppt/tags/tag34.xml><?xml version="1.0" encoding="utf-8"?>
<p:tagLst xmlns:p="http://schemas.openxmlformats.org/presentationml/2006/main">
  <p:tag name="KSO_WM_SLIDE_MODEL_TYPE" val="dynamicNum"/>
</p:tagLst>
</file>

<file path=ppt/tags/tag35.xml><?xml version="1.0" encoding="utf-8"?>
<p:tagLst xmlns:p="http://schemas.openxmlformats.org/presentationml/2006/main">
  <p:tag name="KSO_WM_SLIDE_MODEL_TYPE" val="dynamicNum"/>
</p:tagLst>
</file>

<file path=ppt/tags/tag36.xml><?xml version="1.0" encoding="utf-8"?>
<p:tagLst xmlns:p="http://schemas.openxmlformats.org/presentationml/2006/main">
  <p:tag name="KSO_WM_SLIDE_MODEL_TYPE" val="dynamicNum"/>
</p:tagLst>
</file>

<file path=ppt/tags/tag37.xml><?xml version="1.0" encoding="utf-8"?>
<p:tagLst xmlns:p="http://schemas.openxmlformats.org/presentationml/2006/main">
  <p:tag name="KSO_WM_SLIDE_MODEL_TYPE" val="dynamicNum"/>
</p:tagLst>
</file>

<file path=ppt/tags/tag38.xml><?xml version="1.0" encoding="utf-8"?>
<p:tagLst xmlns:p="http://schemas.openxmlformats.org/presentationml/2006/main">
  <p:tag name="KSO_WM_SLIDE_MODEL_TYPE" val="dynamicNum"/>
</p:tagLst>
</file>

<file path=ppt/tags/tag39.xml><?xml version="1.0" encoding="utf-8"?>
<p:tagLst xmlns:p="http://schemas.openxmlformats.org/presentationml/2006/main">
  <p:tag name="KSO_WM_SLIDE_MODEL_TYPE" val="dynamicNum"/>
</p:tagLst>
</file>

<file path=ppt/tags/tag4.xml><?xml version="1.0" encoding="utf-8"?>
<p:tagLst xmlns:p="http://schemas.openxmlformats.org/presentationml/2006/main">
  <p:tag name="KSO_WM_SLIDE_MODEL_TYPE" val="dynamicNum"/>
</p:tagLst>
</file>

<file path=ppt/tags/tag40.xml><?xml version="1.0" encoding="utf-8"?>
<p:tagLst xmlns:p="http://schemas.openxmlformats.org/presentationml/2006/main">
  <p:tag name="KSO_WM_UNIT_TABLE_BEAUTIFY" val="smartTable{600abc4a-e278-4714-9c9c-9a15dd85d447}"/>
</p:tagLst>
</file>

<file path=ppt/tags/tag41.xml><?xml version="1.0" encoding="utf-8"?>
<p:tagLst xmlns:p="http://schemas.openxmlformats.org/presentationml/2006/main">
  <p:tag name="KSO_WM_SLIDE_MODEL_TYPE" val="dynamicNum"/>
</p:tagLst>
</file>

<file path=ppt/tags/tag42.xml><?xml version="1.0" encoding="utf-8"?>
<p:tagLst xmlns:p="http://schemas.openxmlformats.org/presentationml/2006/main">
  <p:tag name="KSO_WM_SLIDE_MODEL_TYPE" val="dynamicNum"/>
</p:tagLst>
</file>

<file path=ppt/tags/tag43.xml><?xml version="1.0" encoding="utf-8"?>
<p:tagLst xmlns:p="http://schemas.openxmlformats.org/presentationml/2006/main">
  <p:tag name="KSO_WM_SLIDE_MODEL_TYPE" val="dynamicNum"/>
</p:tagLst>
</file>

<file path=ppt/tags/tag44.xml><?xml version="1.0" encoding="utf-8"?>
<p:tagLst xmlns:p="http://schemas.openxmlformats.org/presentationml/2006/main">
  <p:tag name="KSO_WM_SLIDE_MODEL_TYPE" val="dynamicNum"/>
</p:tagLst>
</file>

<file path=ppt/tags/tag45.xml><?xml version="1.0" encoding="utf-8"?>
<p:tagLst xmlns:p="http://schemas.openxmlformats.org/presentationml/2006/main">
  <p:tag name="KSO_WM_SLIDE_MODEL_TYPE" val="dynamicNum"/>
</p:tagLst>
</file>

<file path=ppt/tags/tag46.xml><?xml version="1.0" encoding="utf-8"?>
<p:tagLst xmlns:p="http://schemas.openxmlformats.org/presentationml/2006/main">
  <p:tag name="REFSHAPE" val="-2034225828"/>
  <p:tag name="KSO_WM_UNIT_PLACING_PICTURE_USER_VIEWPORT" val="{&quot;height&quot;:10365,&quot;width&quot;:14265}"/>
</p:tagLst>
</file>

<file path=ppt/tags/tag47.xml><?xml version="1.0" encoding="utf-8"?>
<p:tagLst xmlns:p="http://schemas.openxmlformats.org/presentationml/2006/main">
  <p:tag name="KSO_WM_SLIDE_MODEL_TYPE" val="dynamicNum"/>
</p:tagLst>
</file>

<file path=ppt/tags/tag48.xml><?xml version="1.0" encoding="utf-8"?>
<p:tagLst xmlns:p="http://schemas.openxmlformats.org/presentationml/2006/main">
  <p:tag name="KSO_WM_UNIT_PLACING_PICTURE_USER_VIEWPORT" val="{&quot;height&quot;:5836,&quot;width&quot;:12538}"/>
</p:tagLst>
</file>

<file path=ppt/tags/tag49.xml><?xml version="1.0" encoding="utf-8"?>
<p:tagLst xmlns:p="http://schemas.openxmlformats.org/presentationml/2006/main">
  <p:tag name="REFSHAPE" val="966099124"/>
  <p:tag name="KSO_WM_UNIT_PLACING_PICTURE_USER_VIEWPORT" val="{&quot;height&quot;:9330,&quot;width&quot;:9600}"/>
</p:tagLst>
</file>

<file path=ppt/tags/tag5.xml><?xml version="1.0" encoding="utf-8"?>
<p:tagLst xmlns:p="http://schemas.openxmlformats.org/presentationml/2006/main">
  <p:tag name="KSO_WM_SLIDE_MODEL_TYPE" val="dynamicNum"/>
</p:tagLst>
</file>

<file path=ppt/tags/tag50.xml><?xml version="1.0" encoding="utf-8"?>
<p:tagLst xmlns:p="http://schemas.openxmlformats.org/presentationml/2006/main">
  <p:tag name="KSO_WM_UNIT_PLACING_PICTURE_USER_VIEWPORT" val="{&quot;height&quot;:5836,&quot;width&quot;:12538}"/>
</p:tagLst>
</file>

<file path=ppt/tags/tag51.xml><?xml version="1.0" encoding="utf-8"?>
<p:tagLst xmlns:p="http://schemas.openxmlformats.org/presentationml/2006/main">
  <p:tag name="KSO_WM_UNIT_TABLE_BEAUTIFY" val="smartTable{7b820893-0e2a-401b-81b2-fd82c1d4d9da}"/>
</p:tagLst>
</file>

<file path=ppt/tags/tag52.xml><?xml version="1.0" encoding="utf-8"?>
<p:tagLst xmlns:p="http://schemas.openxmlformats.org/presentationml/2006/main">
  <p:tag name="KSO_WM_UNIT_TABLE_BEAUTIFY" val="smartTable{831c2ac8-a7ca-454f-b6b4-93f733767fe4}"/>
</p:tagLst>
</file>

<file path=ppt/tags/tag53.xml><?xml version="1.0" encoding="utf-8"?>
<p:tagLst xmlns:p="http://schemas.openxmlformats.org/presentationml/2006/main">
  <p:tag name="KSO_WM_UNIT_TABLE_BEAUTIFY" val="smartTable{136af433-1dcc-4d11-b07e-912a7209b543}"/>
</p:tagLst>
</file>

<file path=ppt/tags/tag54.xml><?xml version="1.0" encoding="utf-8"?>
<p:tagLst xmlns:p="http://schemas.openxmlformats.org/presentationml/2006/main">
  <p:tag name="KSO_WM_UNIT_TABLE_BEAUTIFY" val="smartTable{f1eb49b5-5f7b-4c6a-bbd2-3c029446e9fc}"/>
</p:tagLst>
</file>

<file path=ppt/tags/tag55.xml><?xml version="1.0" encoding="utf-8"?>
<p:tagLst xmlns:p="http://schemas.openxmlformats.org/presentationml/2006/main">
  <p:tag name="KSO_WM_UNIT_TABLE_BEAUTIFY" val="smartTable{58a5be2c-a01c-401c-9ff2-439782e10ced}"/>
</p:tagLst>
</file>

<file path=ppt/tags/tag56.xml><?xml version="1.0" encoding="utf-8"?>
<p:tagLst xmlns:p="http://schemas.openxmlformats.org/presentationml/2006/main">
  <p:tag name="KSO_WM_UNIT_TABLE_BEAUTIFY" val="smartTable{ca2d0d05-2fcd-4e67-82b5-b4f801599dd9}"/>
</p:tagLst>
</file>

<file path=ppt/tags/tag57.xml><?xml version="1.0" encoding="utf-8"?>
<p:tagLst xmlns:p="http://schemas.openxmlformats.org/presentationml/2006/main">
  <p:tag name="KSO_WM_SLIDE_MODEL_TYPE" val="dynamicNum"/>
</p:tagLst>
</file>

<file path=ppt/tags/tag58.xml><?xml version="1.0" encoding="utf-8"?>
<p:tagLst xmlns:p="http://schemas.openxmlformats.org/presentationml/2006/main">
  <p:tag name="KSO_WM_UNIT_TABLE_BEAUTIFY" val="smartTable{992a779c-9a7a-47fe-894b-025071155cca}"/>
</p:tagLst>
</file>

<file path=ppt/tags/tag59.xml><?xml version="1.0" encoding="utf-8"?>
<p:tagLst xmlns:p="http://schemas.openxmlformats.org/presentationml/2006/main">
  <p:tag name="KSO_WM_UNIT_TABLE_BEAUTIFY" val="smartTable{430c136a-11f7-4c7b-ada2-29a3e2487e73}"/>
</p:tagLst>
</file>

<file path=ppt/tags/tag6.xml><?xml version="1.0" encoding="utf-8"?>
<p:tagLst xmlns:p="http://schemas.openxmlformats.org/presentationml/2006/main">
  <p:tag name="KSO_WM_UNIT_TABLE_BEAUTIFY" val="smartTable{2473d984-8076-4752-a914-046d26d99858}"/>
</p:tagLst>
</file>

<file path=ppt/tags/tag60.xml><?xml version="1.0" encoding="utf-8"?>
<p:tagLst xmlns:p="http://schemas.openxmlformats.org/presentationml/2006/main">
  <p:tag name="KSO_WM_SLIDE_MODEL_TYPE" val="dynamicNum"/>
</p:tagLst>
</file>

<file path=ppt/tags/tag61.xml><?xml version="1.0" encoding="utf-8"?>
<p:tagLst xmlns:p="http://schemas.openxmlformats.org/presentationml/2006/main">
  <p:tag name="KSO_WM_UNIT_TABLE_BEAUTIFY" val="{4ab454af-4657-42e3-9feb-9d6ab237a663}"/>
</p:tagLst>
</file>

<file path=ppt/tags/tag62.xml><?xml version="1.0" encoding="utf-8"?>
<p:tagLst xmlns:p="http://schemas.openxmlformats.org/presentationml/2006/main">
  <p:tag name="KSO_WM_SLIDE_MODEL_TYPE" val="dynamicNum"/>
</p:tagLst>
</file>

<file path=ppt/tags/tag63.xml><?xml version="1.0" encoding="utf-8"?>
<p:tagLst xmlns:p="http://schemas.openxmlformats.org/presentationml/2006/main">
  <p:tag name="KSO_WM_SLIDE_MODEL_TYPE" val="dynamicNum"/>
</p:tagLst>
</file>

<file path=ppt/tags/tag64.xml><?xml version="1.0" encoding="utf-8"?>
<p:tagLst xmlns:p="http://schemas.openxmlformats.org/presentationml/2006/main">
  <p:tag name="KSO_WM_SLIDE_MODEL_TYPE" val="dynamicNum"/>
</p:tagLst>
</file>

<file path=ppt/tags/tag65.xml><?xml version="1.0" encoding="utf-8"?>
<p:tagLst xmlns:p="http://schemas.openxmlformats.org/presentationml/2006/main">
  <p:tag name="KSO_WM_SLIDE_MODEL_TYPE" val="dynamicNum"/>
</p:tagLst>
</file>

<file path=ppt/tags/tag66.xml><?xml version="1.0" encoding="utf-8"?>
<p:tagLst xmlns:p="http://schemas.openxmlformats.org/presentationml/2006/main">
  <p:tag name="KSO_WM_SLIDE_MODEL_TYPE" val="dynamicNum"/>
</p:tagLst>
</file>

<file path=ppt/tags/tag67.xml><?xml version="1.0" encoding="utf-8"?>
<p:tagLst xmlns:p="http://schemas.openxmlformats.org/presentationml/2006/main">
  <p:tag name="KSO_WM_SLIDE_MODEL_TYPE" val="dynamicNum"/>
</p:tagLst>
</file>

<file path=ppt/tags/tag68.xml><?xml version="1.0" encoding="utf-8"?>
<p:tagLst xmlns:p="http://schemas.openxmlformats.org/presentationml/2006/main">
  <p:tag name="KSO_WM_SLIDE_MODEL_TYPE" val="dynamicNum"/>
</p:tagLst>
</file>

<file path=ppt/tags/tag69.xml><?xml version="1.0" encoding="utf-8"?>
<p:tagLst xmlns:p="http://schemas.openxmlformats.org/presentationml/2006/main">
  <p:tag name="KSO_WM_SLIDE_MODEL_TYPE" val="dynamicNum"/>
</p:tagLst>
</file>

<file path=ppt/tags/tag7.xml><?xml version="1.0" encoding="utf-8"?>
<p:tagLst xmlns:p="http://schemas.openxmlformats.org/presentationml/2006/main">
  <p:tag name="KSO_WM_SLIDE_MODEL_TYPE" val="dynamicNum"/>
</p:tagLst>
</file>

<file path=ppt/tags/tag8.xml><?xml version="1.0" encoding="utf-8"?>
<p:tagLst xmlns:p="http://schemas.openxmlformats.org/presentationml/2006/main">
  <p:tag name="KSO_WM_SLIDE_MODEL_TYPE" val="dynamicNum"/>
</p:tagLst>
</file>

<file path=ppt/tags/tag9.xml><?xml version="1.0" encoding="utf-8"?>
<p:tagLst xmlns:p="http://schemas.openxmlformats.org/presentationml/2006/main">
  <p:tag name="REFSHAPE" val="-2034225828"/>
  <p:tag name="KSO_WM_UNIT_PLACING_PICTURE_USER_VIEWPORT" val="{&quot;height&quot;:10365,&quot;width&quot;:14265}"/>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28024</Words>
  <Application>WPS 演示</Application>
  <PresentationFormat>宽屏</PresentationFormat>
  <Paragraphs>2198</Paragraphs>
  <Slides>82</Slides>
  <Notes>19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18</vt:i4>
      </vt:variant>
      <vt:variant>
        <vt:lpstr>幻灯片标题</vt:lpstr>
      </vt:variant>
      <vt:variant>
        <vt:i4>82</vt:i4>
      </vt:variant>
    </vt:vector>
  </HeadingPairs>
  <TitlesOfParts>
    <vt:vector size="115" baseType="lpstr">
      <vt:lpstr>Arial</vt:lpstr>
      <vt:lpstr>宋体</vt:lpstr>
      <vt:lpstr>Wingdings</vt:lpstr>
      <vt:lpstr>Calibri</vt:lpstr>
      <vt:lpstr>Calibri Light</vt:lpstr>
      <vt:lpstr>Arial</vt:lpstr>
      <vt:lpstr>Calibri</vt:lpstr>
      <vt:lpstr>Calibri Light</vt:lpstr>
      <vt:lpstr>微软雅黑</vt:lpstr>
      <vt:lpstr>Arial Unicode MS</vt:lpstr>
      <vt:lpstr>Verdana</vt:lpstr>
      <vt:lpstr>楷体_GB2312</vt:lpstr>
      <vt:lpstr>新宋体</vt:lpstr>
      <vt:lpstr>Arial</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时间序列分析 Lesson-08</vt:lpstr>
      <vt:lpstr>学习方法</vt:lpstr>
      <vt:lpstr>&gt;&gt;   今天的学习目标</vt:lpstr>
      <vt:lpstr>1/2 时间序列模型</vt:lpstr>
      <vt:lpstr>Project A：沪市指数预测</vt:lpstr>
      <vt:lpstr>什么是时间序列模型</vt:lpstr>
      <vt:lpstr>时间序列模型</vt:lpstr>
      <vt:lpstr>时间序列模型</vt:lpstr>
      <vt:lpstr>时间序列模型</vt:lpstr>
      <vt:lpstr>时间序列工具（statsmodels）</vt:lpstr>
      <vt:lpstr>时间序列工具（statsmodels）</vt:lpstr>
      <vt:lpstr>时间序列模型</vt:lpstr>
      <vt:lpstr>时间序列模型</vt:lpstr>
      <vt:lpstr>时间序列模型</vt:lpstr>
      <vt:lpstr>时间序列模型</vt:lpstr>
      <vt:lpstr>时间序列模型</vt:lpstr>
      <vt:lpstr>ARMA工具</vt:lpstr>
      <vt:lpstr>ARMA工具</vt:lpstr>
      <vt:lpstr>ARMA工具</vt:lpstr>
      <vt:lpstr>Project A：沪市指数预测（ARMA）</vt:lpstr>
      <vt:lpstr>Project A：沪市指数预测（ARMA）</vt:lpstr>
      <vt:lpstr>Project A：沪市指数预测（ARMA）</vt:lpstr>
      <vt:lpstr>Project A：沪市指数预测（ARMA）</vt:lpstr>
      <vt:lpstr>Project A：沪市指数预测（ARMA）</vt:lpstr>
      <vt:lpstr>Project A：沪市指数预测（ARMA）</vt:lpstr>
      <vt:lpstr>Project A：沪市指数预测（ARMA）</vt:lpstr>
      <vt:lpstr>Project A：沪市指数预测（ARMA）</vt:lpstr>
      <vt:lpstr>使用LSTM进行时间序列预测</vt:lpstr>
      <vt:lpstr>使用LSTM进行时间序列预测</vt:lpstr>
      <vt:lpstr>使用LSTM进行时间序列预测</vt:lpstr>
      <vt:lpstr>使用LSTM进行时间序列预测</vt:lpstr>
      <vt:lpstr>使用LSTM进行时间序列预测</vt:lpstr>
      <vt:lpstr>使用LSTM进行时间序列预测</vt:lpstr>
      <vt:lpstr>Project A：沪市指数预测（LSTM）</vt:lpstr>
      <vt:lpstr>Project A：沪市指数预测（LSTM）</vt:lpstr>
      <vt:lpstr>Project A：沪市指数预测（LSTM）</vt:lpstr>
      <vt:lpstr>Project A：沪市指数预测（LSTM）</vt:lpstr>
      <vt:lpstr>Project A：沪市指数预测（LSTM）</vt:lpstr>
      <vt:lpstr>Project A：沪市指数预测（LSTM）</vt:lpstr>
      <vt:lpstr>Project A：沪市指数预测（LSTM）</vt:lpstr>
      <vt:lpstr>Project B：预测北京PM2.5值</vt:lpstr>
      <vt:lpstr>Project B：预测北京PM2.5值</vt:lpstr>
      <vt:lpstr>Project B：预测北京PM2.5值</vt:lpstr>
      <vt:lpstr>Project B：预测北京PM2.5值</vt:lpstr>
      <vt:lpstr>Project B：预测北京PM2.5值</vt:lpstr>
      <vt:lpstr>Summary</vt:lpstr>
      <vt:lpstr>2/2 Projects实战</vt:lpstr>
      <vt:lpstr>产品关联分析可视化</vt:lpstr>
      <vt:lpstr>产品关联分析可视化</vt:lpstr>
      <vt:lpstr>数据可视化的技术选型</vt:lpstr>
      <vt:lpstr>BI报表（产品关联分析）</vt:lpstr>
      <vt:lpstr>BI报表（产品关联分析）</vt:lpstr>
      <vt:lpstr>BI报表（产品关联分析）</vt:lpstr>
      <vt:lpstr>BI报表（产品关联分析）</vt:lpstr>
      <vt:lpstr>BI报表（产品关联分析）</vt:lpstr>
      <vt:lpstr>BI报表（产品关联分析）</vt:lpstr>
      <vt:lpstr>BI报表（产品关联分析）</vt:lpstr>
      <vt:lpstr>BI报表（产品关联分析）</vt:lpstr>
      <vt:lpstr>BI报表（产品关联分析）</vt:lpstr>
      <vt:lpstr>BI报表（产品关联分析）</vt:lpstr>
      <vt:lpstr>BI报表（产品关联分析）</vt:lpstr>
      <vt:lpstr>BI报表（产品关联分析）</vt:lpstr>
      <vt:lpstr>BI报表（产品关联分析）</vt:lpstr>
      <vt:lpstr>BI报表（产品关联分析）</vt:lpstr>
      <vt:lpstr>BI报表（产品关联分析）</vt:lpstr>
      <vt:lpstr>Project：移动推荐系统</vt:lpstr>
      <vt:lpstr>Project：移动推荐系统</vt:lpstr>
      <vt:lpstr>Project：移动推荐系统</vt:lpstr>
      <vt:lpstr>Project：移动推荐系统</vt:lpstr>
      <vt:lpstr>大数据处理（chunksize）</vt:lpstr>
      <vt:lpstr>Thinking&amp;Action</vt:lpstr>
      <vt:lpstr>Thinking&amp;Action</vt:lpstr>
      <vt:lpstr>Thinking&amp;Action</vt:lpstr>
      <vt:lpstr>Summary</vt:lpstr>
      <vt:lpstr>Summary</vt:lpstr>
      <vt:lpstr>Summary</vt:lpstr>
      <vt:lpstr>Summary</vt:lpstr>
      <vt:lpstr>Summary</vt:lpstr>
      <vt:lpstr>Thank You Using data to solve problems</vt:lpstr>
      <vt:lpstr>决策是一门技能</vt:lpstr>
      <vt:lpstr>决策是一门技能</vt:lpstr>
      <vt:lpstr>工作中的应用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cy</cp:lastModifiedBy>
  <cp:revision>2474</cp:revision>
  <dcterms:created xsi:type="dcterms:W3CDTF">2019-08-30T07:48:00Z</dcterms:created>
  <dcterms:modified xsi:type="dcterms:W3CDTF">2020-10-09T07:12:30Z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